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20"/>
  </p:notesMasterIdLst>
  <p:sldIdLst>
    <p:sldId id="256" r:id="rId2"/>
    <p:sldId id="257" r:id="rId3"/>
    <p:sldId id="258" r:id="rId4"/>
    <p:sldId id="295" r:id="rId5"/>
    <p:sldId id="296" r:id="rId6"/>
    <p:sldId id="297" r:id="rId7"/>
    <p:sldId id="299" r:id="rId8"/>
    <p:sldId id="303" r:id="rId9"/>
    <p:sldId id="302" r:id="rId10"/>
    <p:sldId id="305" r:id="rId11"/>
    <p:sldId id="300" r:id="rId12"/>
    <p:sldId id="304" r:id="rId13"/>
    <p:sldId id="301" r:id="rId14"/>
    <p:sldId id="309" r:id="rId15"/>
    <p:sldId id="310" r:id="rId16"/>
    <p:sldId id="306" r:id="rId17"/>
    <p:sldId id="308" r:id="rId18"/>
    <p:sldId id="294" r:id="rId19"/>
  </p:sldIdLst>
  <p:sldSz cx="12192000" cy="6845300"/>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BAE65-5BAC-4530-B13D-BB816D128A47}" v="25" dt="2024-04-03T12:18:01.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E5ED9-5117-48CE-81EC-35B55EB4A2EF}" type="datetimeFigureOut">
              <a:rPr lang="en-US" smtClean="0"/>
              <a:t>4/15/2024</a:t>
            </a:fld>
            <a:endParaRPr lang="en-US" dirty="0"/>
          </a:p>
        </p:txBody>
      </p:sp>
      <p:sp>
        <p:nvSpPr>
          <p:cNvPr id="4" name="Slide Image Placeholder 3"/>
          <p:cNvSpPr>
            <a:spLocks noGrp="1" noRot="1" noChangeAspect="1"/>
          </p:cNvSpPr>
          <p:nvPr>
            <p:ph type="sldImg" idx="2"/>
          </p:nvPr>
        </p:nvSpPr>
        <p:spPr>
          <a:xfrm>
            <a:off x="681038" y="1143000"/>
            <a:ext cx="54959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07904-B577-4A79-8D05-207FB42BE885}" type="slidenum">
              <a:rPr lang="en-US" smtClean="0"/>
              <a:t>‹#›</a:t>
            </a:fld>
            <a:endParaRPr lang="en-US" dirty="0"/>
          </a:p>
        </p:txBody>
      </p:sp>
    </p:spTree>
    <p:extLst>
      <p:ext uri="{BB962C8B-B14F-4D97-AF65-F5344CB8AC3E}">
        <p14:creationId xmlns:p14="http://schemas.microsoft.com/office/powerpoint/2010/main" val="141446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07904-B577-4A79-8D05-207FB42BE885}" type="slidenum">
              <a:rPr lang="en-US" smtClean="0"/>
              <a:t>1</a:t>
            </a:fld>
            <a:endParaRPr lang="en-US" dirty="0"/>
          </a:p>
        </p:txBody>
      </p:sp>
    </p:spTree>
    <p:extLst>
      <p:ext uri="{BB962C8B-B14F-4D97-AF65-F5344CB8AC3E}">
        <p14:creationId xmlns:p14="http://schemas.microsoft.com/office/powerpoint/2010/main" val="386495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20370" y="2298065"/>
            <a:ext cx="7269480" cy="1431290"/>
          </a:xfrm>
          <a:prstGeom prst="rect">
            <a:avLst/>
          </a:prstGeom>
          <a:noFill/>
          <a:ln w="0" cmpd="sng">
            <a:noFill/>
            <a:prstDash val="solid"/>
          </a:ln>
        </p:spPr>
        <p:txBody>
          <a:bodyPr vert="horz" lIns="0" tIns="0" rIns="0" bIns="0" anchor="t"/>
          <a:lstStyle/>
          <a:p>
            <a:pPr marL="0" marR="0" indent="0" algn="l">
              <a:lnSpc>
                <a:spcPts val="5600"/>
              </a:lnSpc>
              <a:spcAft>
                <a:spcPts val="0"/>
              </a:spcAft>
            </a:pPr>
            <a:r>
              <a:rPr lang="en-US" sz="4800" b="1" spc="-30">
                <a:solidFill>
                  <a:srgbClr val="1D3767"/>
                </a:solidFill>
                <a:latin typeface="Arial" panose="02020603050405020304" pitchFamily="2"/>
              </a:rPr>
              <a:t>Office of Office of Policy and Grant Administration </a:t>
            </a:r>
          </a:p>
        </p:txBody>
      </p:sp>
      <p:sp>
        <p:nvSpPr>
          <p:cNvPr id="5" name="Text Placeholder 4"/>
          <p:cNvSpPr>
            <a:spLocks noGrp="1"/>
          </p:cNvSpPr>
          <p:nvPr>
            <p:ph type="body" idx="10"/>
          </p:nvPr>
        </p:nvSpPr>
        <p:spPr>
          <a:xfrm>
            <a:off x="414655" y="4321810"/>
            <a:ext cx="4565650" cy="1548130"/>
          </a:xfrm>
          <a:prstGeom prst="rect">
            <a:avLst/>
          </a:prstGeom>
          <a:noFill/>
          <a:ln w="0" cmpd="sng">
            <a:noFill/>
            <a:prstDash val="solid"/>
          </a:ln>
        </p:spPr>
        <p:txBody>
          <a:bodyPr vert="horz" lIns="0" tIns="7620" rIns="0" bIns="0" anchor="t">
            <a:normAutofit fontScale="95000"/>
          </a:bodyPr>
          <a:lstStyle/>
          <a:p>
            <a:pPr marL="0" marR="0" indent="0" algn="l">
              <a:lnSpc>
                <a:spcPts val="5500"/>
              </a:lnSpc>
              <a:spcAft>
                <a:spcPts val="0"/>
              </a:spcAft>
            </a:pPr>
            <a:r>
              <a:rPr lang="en-US" sz="4800" spc="90">
                <a:solidFill>
                  <a:srgbClr val="1D3767"/>
                </a:solidFill>
                <a:latin typeface="Arial" panose="02020603050405020304" pitchFamily="2"/>
              </a:rPr>
              <a:t>OPGA Overview </a:t>
            </a:r>
          </a:p>
          <a:p>
            <a:pPr marL="0" marR="0" indent="0" algn="l">
              <a:lnSpc>
                <a:spcPts val="3200"/>
              </a:lnSpc>
              <a:spcBef>
                <a:spcPts val="155"/>
              </a:spcBef>
              <a:spcAft>
                <a:spcPts val="0"/>
              </a:spcAft>
            </a:pPr>
            <a:r>
              <a:rPr lang="en-US" sz="2800" spc="-10">
                <a:solidFill>
                  <a:srgbClr val="1D3767"/>
                </a:solidFill>
                <a:latin typeface="Arial" panose="02020603050405020304" pitchFamily="2"/>
              </a:rPr>
              <a:t>Presentation for the </a:t>
            </a:r>
          </a:p>
          <a:p>
            <a:pPr marL="0" marR="0" indent="0" algn="l">
              <a:lnSpc>
                <a:spcPts val="3100"/>
              </a:lnSpc>
              <a:spcBef>
                <a:spcPts val="200"/>
              </a:spcBef>
              <a:spcAft>
                <a:spcPts val="0"/>
              </a:spcAft>
            </a:pPr>
            <a:r>
              <a:rPr lang="en-US" sz="2800" spc="-35">
                <a:solidFill>
                  <a:srgbClr val="1D3767"/>
                </a:solidFill>
                <a:latin typeface="Arial" panose="02020603050405020304" pitchFamily="2"/>
              </a:rPr>
              <a:t>Office of Housing Counseling </a:t>
            </a:r>
          </a:p>
        </p:txBody>
      </p:sp>
      <p:sp>
        <p:nvSpPr>
          <p:cNvPr id="6" name="Text Placeholder 5"/>
          <p:cNvSpPr>
            <a:spLocks noGrp="1"/>
          </p:cNvSpPr>
          <p:nvPr>
            <p:ph type="body" idx="10"/>
          </p:nvPr>
        </p:nvSpPr>
        <p:spPr>
          <a:xfrm>
            <a:off x="670560" y="6362700"/>
            <a:ext cx="1581785" cy="233680"/>
          </a:xfrm>
          <a:prstGeom prst="rect">
            <a:avLst/>
          </a:prstGeom>
          <a:noFill/>
          <a:ln w="0" cmpd="sng">
            <a:noFill/>
            <a:prstDash val="solid"/>
          </a:ln>
        </p:spPr>
        <p:txBody>
          <a:bodyPr vert="horz" lIns="0" tIns="1270" rIns="0" bIns="0" anchor="t"/>
          <a:lstStyle/>
          <a:p>
            <a:pPr marL="0" marR="0" indent="0" algn="l">
              <a:lnSpc>
                <a:spcPts val="1800"/>
              </a:lnSpc>
              <a:spcAft>
                <a:spcPts val="10"/>
              </a:spcAft>
            </a:pPr>
            <a:r>
              <a:rPr lang="en-US" sz="1600" b="1" spc="-45">
                <a:solidFill>
                  <a:srgbClr val="1D3767"/>
                </a:solidFill>
                <a:latin typeface="Arial" panose="02020603050405020304" pitchFamily="2"/>
              </a:rPr>
              <a:t>February 7, 2023 </a:t>
            </a:r>
          </a:p>
        </p:txBody>
      </p:sp>
      <p:sp>
        <p:nvSpPr>
          <p:cNvPr id="7" name="Text Placeholder 6"/>
          <p:cNvSpPr>
            <a:spLocks noGrp="1"/>
          </p:cNvSpPr>
          <p:nvPr>
            <p:ph type="body" idx="10"/>
          </p:nvPr>
        </p:nvSpPr>
        <p:spPr>
          <a:xfrm>
            <a:off x="11530330" y="6541135"/>
            <a:ext cx="149860" cy="169545"/>
          </a:xfrm>
          <a:prstGeom prst="rect">
            <a:avLst/>
          </a:prstGeom>
          <a:noFill/>
          <a:ln w="0" cmpd="sng">
            <a:noFill/>
            <a:prstDash val="solid"/>
          </a:ln>
        </p:spPr>
        <p:txBody>
          <a:bodyPr vert="horz" lIns="0" tIns="9525" rIns="0" bIns="0" anchor="t"/>
          <a:lstStyle/>
          <a:p>
            <a:pPr marL="0" marR="0" indent="0" algn="l">
              <a:lnSpc>
                <a:spcPts val="1200"/>
              </a:lnSpc>
              <a:spcAft>
                <a:spcPts val="0"/>
              </a:spcAft>
            </a:pPr>
            <a:r>
              <a:rPr lang="en-US" sz="1100" spc="0">
                <a:solidFill>
                  <a:srgbClr val="908A8B"/>
                </a:solidFill>
                <a:latin typeface="Verdana" panose="02020603050405020304" pitchFamily="2"/>
              </a:rPr>
              <a:t>1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02590" y="0"/>
            <a:ext cx="1663700" cy="1398905"/>
          </a:xfrm>
          <a:prstGeom prst="rect">
            <a:avLst/>
          </a:prstGeom>
          <a:noFill/>
          <a:ln w="0" cmpd="sng">
            <a:noFill/>
            <a:prstDash val="solid"/>
          </a:ln>
        </p:spPr>
        <p:txBody>
          <a:bodyPr vert="horz" lIns="0" tIns="821055" rIns="0" bIns="0" anchor="t">
            <a:normAutofit fontScale="95000"/>
          </a:bodyPr>
          <a:lstStyle/>
          <a:p>
            <a:pPr marL="0" marR="0" indent="0" algn="l">
              <a:lnSpc>
                <a:spcPts val="4100"/>
              </a:lnSpc>
              <a:spcAft>
                <a:spcPts val="380"/>
              </a:spcAft>
            </a:pPr>
            <a:r>
              <a:rPr lang="en-US" sz="3600" b="1" spc="0">
                <a:solidFill>
                  <a:srgbClr val="202D62"/>
                </a:solidFill>
                <a:latin typeface="Arial" panose="02020603050405020304" pitchFamily="2"/>
              </a:rPr>
              <a:t>Agenda </a:t>
            </a:r>
          </a:p>
        </p:txBody>
      </p:sp>
      <p:sp>
        <p:nvSpPr>
          <p:cNvPr id="6" name="Text Placeholder 5"/>
          <p:cNvSpPr>
            <a:spLocks noGrp="1"/>
          </p:cNvSpPr>
          <p:nvPr>
            <p:ph type="body" idx="10"/>
          </p:nvPr>
        </p:nvSpPr>
        <p:spPr>
          <a:xfrm>
            <a:off x="509270" y="1527175"/>
            <a:ext cx="10268585" cy="4959985"/>
          </a:xfrm>
          <a:prstGeom prst="rect">
            <a:avLst/>
          </a:prstGeom>
          <a:noFill/>
          <a:ln w="0" cmpd="sng">
            <a:noFill/>
            <a:prstDash val="solid"/>
          </a:ln>
        </p:spPr>
        <p:txBody>
          <a:bodyPr vert="horz" lIns="0" tIns="255270" rIns="0" bIns="0" anchor="t">
            <a:normAutofit fontScale="95000"/>
          </a:bodyPr>
          <a:lstStyle/>
          <a:p>
            <a:pPr marL="0" marR="0" indent="228600" algn="l">
              <a:lnSpc>
                <a:spcPts val="2500"/>
              </a:lnSpc>
              <a:spcAft>
                <a:spcPts val="0"/>
              </a:spcAft>
              <a:buFont typeface="Symbol"/>
              <a:buChar char="·"/>
            </a:pPr>
            <a:r>
              <a:rPr lang="en-US" sz="2000" spc="45">
                <a:solidFill>
                  <a:srgbClr val="003155"/>
                </a:solidFill>
                <a:latin typeface="Arial" panose="02020603050405020304" pitchFamily="2"/>
              </a:rPr>
              <a:t>Comprehensive Housing Counseling (CHC) NOFO and Special Initiatives </a:t>
            </a:r>
          </a:p>
          <a:p>
            <a:pPr marL="0" marR="0" indent="228600" algn="l">
              <a:lnSpc>
                <a:spcPts val="2500"/>
              </a:lnSpc>
              <a:spcBef>
                <a:spcPts val="1410"/>
              </a:spcBef>
              <a:spcAft>
                <a:spcPts val="0"/>
              </a:spcAft>
              <a:buFont typeface="Symbol"/>
              <a:buChar char="·"/>
            </a:pPr>
            <a:r>
              <a:rPr lang="en-US" sz="2000" spc="35">
                <a:solidFill>
                  <a:srgbClr val="003155"/>
                </a:solidFill>
                <a:latin typeface="Arial" panose="02020603050405020304" pitchFamily="2"/>
              </a:rPr>
              <a:t>CHC Grants Management Teams </a:t>
            </a:r>
          </a:p>
          <a:p>
            <a:pPr marL="0" marR="0" indent="228600" algn="l">
              <a:lnSpc>
                <a:spcPts val="2500"/>
              </a:lnSpc>
              <a:spcBef>
                <a:spcPts val="1410"/>
              </a:spcBef>
              <a:spcAft>
                <a:spcPts val="0"/>
              </a:spcAft>
              <a:buFont typeface="Symbol"/>
              <a:buChar char="·"/>
            </a:pPr>
            <a:r>
              <a:rPr lang="en-US" sz="2000" spc="30">
                <a:solidFill>
                  <a:srgbClr val="003155"/>
                </a:solidFill>
                <a:latin typeface="Arial" panose="02020603050405020304" pitchFamily="2"/>
              </a:rPr>
              <a:t>Policy Development Teams </a:t>
            </a:r>
          </a:p>
          <a:p>
            <a:pPr marL="0" marR="0" indent="228600" algn="l">
              <a:lnSpc>
                <a:spcPts val="2500"/>
              </a:lnSpc>
              <a:spcBef>
                <a:spcPts val="1380"/>
              </a:spcBef>
              <a:spcAft>
                <a:spcPts val="0"/>
              </a:spcAft>
              <a:buFont typeface="Symbol"/>
              <a:buChar char="·"/>
            </a:pPr>
            <a:r>
              <a:rPr lang="en-US" sz="2000" spc="35">
                <a:solidFill>
                  <a:srgbClr val="003155"/>
                </a:solidFill>
                <a:latin typeface="Arial" panose="02020603050405020304" pitchFamily="2"/>
              </a:rPr>
              <a:t>HECM Certification and Policy </a:t>
            </a:r>
          </a:p>
          <a:p>
            <a:pPr marL="0" marR="0" indent="228600" algn="l">
              <a:lnSpc>
                <a:spcPts val="2500"/>
              </a:lnSpc>
              <a:spcBef>
                <a:spcPts val="1410"/>
              </a:spcBef>
              <a:spcAft>
                <a:spcPts val="0"/>
              </a:spcAft>
              <a:buFont typeface="Symbol"/>
              <a:buChar char="·"/>
            </a:pPr>
            <a:r>
              <a:rPr lang="en-US" sz="2000" spc="40">
                <a:solidFill>
                  <a:srgbClr val="003155"/>
                </a:solidFill>
                <a:latin typeface="Arial" panose="02020603050405020304" pitchFamily="2"/>
              </a:rPr>
              <a:t>HUD-9902 Outreach and Quality Control </a:t>
            </a:r>
          </a:p>
          <a:p>
            <a:pPr marL="0" marR="0" indent="228600" algn="l">
              <a:lnSpc>
                <a:spcPts val="2500"/>
              </a:lnSpc>
              <a:spcBef>
                <a:spcPts val="1410"/>
              </a:spcBef>
              <a:spcAft>
                <a:spcPts val="0"/>
              </a:spcAft>
              <a:buFont typeface="Symbol"/>
              <a:buChar char="·"/>
            </a:pPr>
            <a:r>
              <a:rPr lang="en-US" sz="2000" spc="35">
                <a:solidFill>
                  <a:srgbClr val="003155"/>
                </a:solidFill>
                <a:latin typeface="Arial" panose="02020603050405020304" pitchFamily="2"/>
              </a:rPr>
              <a:t>Paperwork Reduction Act (PRA) </a:t>
            </a:r>
          </a:p>
          <a:p>
            <a:pPr marL="0" marR="0" indent="228600" algn="l">
              <a:lnSpc>
                <a:spcPts val="2500"/>
              </a:lnSpc>
              <a:spcBef>
                <a:spcPts val="1380"/>
              </a:spcBef>
              <a:spcAft>
                <a:spcPts val="0"/>
              </a:spcAft>
              <a:buFont typeface="Symbol"/>
              <a:buChar char="·"/>
            </a:pPr>
            <a:r>
              <a:rPr lang="en-US" sz="2000" spc="30">
                <a:solidFill>
                  <a:srgbClr val="003155"/>
                </a:solidFill>
                <a:latin typeface="Arial" panose="02020603050405020304" pitchFamily="2"/>
              </a:rPr>
              <a:t>Directive Review Team (DRT) </a:t>
            </a:r>
          </a:p>
          <a:p>
            <a:pPr marL="0" marR="0" indent="228600" algn="l">
              <a:lnSpc>
                <a:spcPts val="2500"/>
              </a:lnSpc>
              <a:spcBef>
                <a:spcPts val="1410"/>
              </a:spcBef>
              <a:spcAft>
                <a:spcPts val="0"/>
              </a:spcAft>
              <a:buFont typeface="Symbol"/>
              <a:buChar char="·"/>
            </a:pPr>
            <a:r>
              <a:rPr lang="en-US" sz="2000" spc="40">
                <a:solidFill>
                  <a:srgbClr val="003155"/>
                </a:solidFill>
                <a:latin typeface="Arial" panose="02020603050405020304" pitchFamily="2"/>
              </a:rPr>
              <a:t>Policy Development Committee (PDC) Coordination </a:t>
            </a:r>
          </a:p>
          <a:p>
            <a:pPr marL="0" marR="0" indent="228600" algn="l">
              <a:lnSpc>
                <a:spcPts val="2500"/>
              </a:lnSpc>
              <a:spcBef>
                <a:spcPts val="1410"/>
              </a:spcBef>
              <a:spcAft>
                <a:spcPts val="3470"/>
              </a:spcAft>
              <a:buFont typeface="Symbol"/>
              <a:buChar char="·"/>
            </a:pPr>
            <a:r>
              <a:rPr lang="en-US" sz="2000" spc="40">
                <a:solidFill>
                  <a:srgbClr val="003155"/>
                </a:solidFill>
                <a:latin typeface="Arial" panose="02020603050405020304" pitchFamily="2"/>
              </a:rPr>
              <a:t>Financial Literacy Education Commission (FLEC) </a:t>
            </a:r>
          </a:p>
        </p:txBody>
      </p:sp>
      <p:sp>
        <p:nvSpPr>
          <p:cNvPr id="7" name="Text Placeholder 6"/>
          <p:cNvSpPr>
            <a:spLocks noGrp="1"/>
          </p:cNvSpPr>
          <p:nvPr>
            <p:ph type="body" idx="10"/>
          </p:nvPr>
        </p:nvSpPr>
        <p:spPr>
          <a:xfrm>
            <a:off x="509270" y="6487160"/>
            <a:ext cx="11315700" cy="243840"/>
          </a:xfrm>
          <a:prstGeom prst="rect">
            <a:avLst/>
          </a:prstGeom>
          <a:noFill/>
          <a:ln w="0" cmpd="sng">
            <a:noFill/>
            <a:prstDash val="solid"/>
          </a:ln>
        </p:spPr>
        <p:txBody>
          <a:bodyPr vert="horz" lIns="0" tIns="38100" rIns="0" bIns="0" anchor="t"/>
          <a:lstStyle/>
          <a:p>
            <a:pPr marL="0" marR="0" indent="0" algn="r">
              <a:lnSpc>
                <a:spcPts val="1400"/>
              </a:lnSpc>
              <a:spcAft>
                <a:spcPts val="245"/>
              </a:spcAft>
            </a:pPr>
            <a:r>
              <a:rPr lang="en-US" sz="1200" spc="170">
                <a:solidFill>
                  <a:srgbClr val="888888"/>
                </a:solidFill>
                <a:latin typeface="Calibri" panose="02020603050405020304" pitchFamily="2"/>
              </a:rPr>
              <a:t>2 </a:t>
            </a:r>
            <a:r>
              <a:rPr lang="en-US" sz="1000" spc="170">
                <a:solidFill>
                  <a:srgbClr val="000000"/>
                </a:solidFill>
                <a:latin typeface="Arial" panose="02020603050405020304" pitchFamily="2"/>
              </a:rPr>
              <a:t>2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20370" y="0"/>
            <a:ext cx="6464300" cy="1349375"/>
          </a:xfrm>
          <a:prstGeom prst="rect">
            <a:avLst/>
          </a:prstGeom>
          <a:noFill/>
          <a:ln w="0" cmpd="sng">
            <a:noFill/>
            <a:prstDash val="solid"/>
          </a:ln>
        </p:spPr>
        <p:txBody>
          <a:bodyPr vert="horz" lIns="0" tIns="885190" rIns="0" bIns="0" anchor="t">
            <a:normAutofit fontScale="95000"/>
          </a:bodyPr>
          <a:lstStyle/>
          <a:p>
            <a:pPr marL="0" marR="0" indent="0" algn="l">
              <a:lnSpc>
                <a:spcPts val="3600"/>
              </a:lnSpc>
              <a:spcAft>
                <a:spcPts val="0"/>
              </a:spcAft>
            </a:pPr>
            <a:r>
              <a:rPr lang="en-US" sz="3200" b="1" spc="0">
                <a:solidFill>
                  <a:srgbClr val="202D62"/>
                </a:solidFill>
                <a:latin typeface="Arial" panose="02020603050405020304" pitchFamily="2"/>
              </a:rPr>
              <a:t>OPGA Team </a:t>
            </a:r>
          </a:p>
        </p:txBody>
      </p:sp>
      <p:sp>
        <p:nvSpPr>
          <p:cNvPr id="7" name="Text Placeholder 6"/>
          <p:cNvSpPr>
            <a:spLocks noGrp="1"/>
          </p:cNvSpPr>
          <p:nvPr>
            <p:ph type="body" idx="10"/>
          </p:nvPr>
        </p:nvSpPr>
        <p:spPr>
          <a:xfrm>
            <a:off x="420370" y="1613535"/>
            <a:ext cx="9740900" cy="2159635"/>
          </a:xfrm>
          <a:prstGeom prst="rect">
            <a:avLst/>
          </a:prstGeom>
          <a:noFill/>
          <a:ln w="0" cmpd="sng">
            <a:noFill/>
            <a:prstDash val="solid"/>
          </a:ln>
        </p:spPr>
        <p:txBody>
          <a:bodyPr vert="horz" lIns="0" tIns="53975" rIns="0" bIns="0" anchor="t"/>
          <a:lstStyle/>
          <a:p>
            <a:pPr marL="1600200" marR="0" indent="0" algn="ctr">
              <a:lnSpc>
                <a:spcPts val="2900"/>
              </a:lnSpc>
              <a:spcAft>
                <a:spcPts val="0"/>
              </a:spcAft>
            </a:pPr>
            <a:r>
              <a:rPr lang="en-US" sz="2400" b="1" spc="0">
                <a:solidFill>
                  <a:srgbClr val="202D62"/>
                </a:solidFill>
                <a:latin typeface="Arial" panose="02020603050405020304" pitchFamily="2"/>
              </a:rPr>
              <a:t>OPGA Management: </a:t>
            </a:r>
            <a:br/>
            <a:r>
              <a:rPr lang="en-US" sz="2400" spc="0">
                <a:solidFill>
                  <a:srgbClr val="202D62"/>
                </a:solidFill>
                <a:latin typeface="Arial" panose="02020603050405020304" pitchFamily="2"/>
              </a:rPr>
              <a:t>Brian Siebenlist </a:t>
            </a:r>
          </a:p>
          <a:p>
            <a:pPr marL="0" marR="0" indent="0" algn="ctr">
              <a:lnSpc>
                <a:spcPts val="2900"/>
              </a:lnSpc>
              <a:spcBef>
                <a:spcPts val="0"/>
              </a:spcBef>
              <a:spcAft>
                <a:spcPts val="0"/>
              </a:spcAft>
            </a:pPr>
            <a:r>
              <a:rPr lang="en-US" sz="2400" spc="-20">
                <a:solidFill>
                  <a:srgbClr val="202D62"/>
                </a:solidFill>
                <a:latin typeface="Arial" panose="02020603050405020304" pitchFamily="2"/>
              </a:rPr>
              <a:t>Bill McKee </a:t>
            </a:r>
          </a:p>
          <a:p>
            <a:pPr marL="3017520" marR="0" indent="0" algn="ctr">
              <a:lnSpc>
                <a:spcPts val="2900"/>
              </a:lnSpc>
              <a:spcBef>
                <a:spcPts val="0"/>
              </a:spcBef>
              <a:spcAft>
                <a:spcPts val="0"/>
              </a:spcAft>
              <a:tabLst>
                <a:tab pos="5897880" algn="l"/>
              </a:tabLst>
            </a:pPr>
            <a:r>
              <a:rPr lang="en-US" sz="2400" spc="-10">
                <a:solidFill>
                  <a:srgbClr val="202D62"/>
                </a:solidFill>
                <a:latin typeface="Arial" panose="02020603050405020304" pitchFamily="2"/>
              </a:rPr>
              <a:t>Tracy Badua Rebecca Maclean </a:t>
            </a:r>
          </a:p>
          <a:p>
            <a:pPr marL="0" marR="0" indent="0" algn="ctr">
              <a:lnSpc>
                <a:spcPts val="2500"/>
              </a:lnSpc>
              <a:spcBef>
                <a:spcPts val="3020"/>
              </a:spcBef>
              <a:spcAft>
                <a:spcPts val="0"/>
              </a:spcAft>
            </a:pPr>
            <a:r>
              <a:rPr lang="en-US" sz="2400" b="1" spc="-50">
                <a:solidFill>
                  <a:srgbClr val="202D62"/>
                </a:solidFill>
                <a:latin typeface="Arial" panose="02020603050405020304" pitchFamily="2"/>
              </a:rPr>
              <a:t>OPGA Team: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39">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2590" y="3022600"/>
            <a:ext cx="3788410" cy="875665"/>
          </a:xfrm>
          <a:prstGeom prst="rect">
            <a:avLst/>
          </a:prstGeom>
          <a:noFill/>
          <a:ln w="0" cmpd="sng">
            <a:noFill/>
            <a:prstDash val="solid"/>
          </a:ln>
        </p:spPr>
        <p:txBody>
          <a:bodyPr vert="horz" lIns="0" tIns="8890" rIns="0" bIns="0" anchor="t">
            <a:normAutofit fontScale="95000"/>
          </a:bodyPr>
          <a:lstStyle/>
          <a:p>
            <a:pPr marL="0" marR="0" indent="0" algn="l">
              <a:lnSpc>
                <a:spcPts val="6800"/>
              </a:lnSpc>
              <a:spcAft>
                <a:spcPts val="0"/>
              </a:spcAft>
            </a:pPr>
            <a:r>
              <a:rPr lang="en-US" sz="6000" spc="15">
                <a:solidFill>
                  <a:srgbClr val="202D62"/>
                </a:solidFill>
                <a:latin typeface="Arial" panose="02020603050405020304" pitchFamily="2"/>
              </a:rPr>
              <a:t>Questions?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7" r:id="rId4"/>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hudexchange.info/trainings/learning-pathways/become-a-hud-approved-housing-counseling-agency/"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mailto:housing.counseling@hud.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ortal.hud.gov/hudportal/HUD?src=/program_offices/administration/hudclips/handbooks/hsgh/7610.1"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www.hudexchange.info/programs/housing-counseling/certificatio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files.hudexchange.info/resources/documents/Developing-Housing-Counseling-Work-Plan-HUD-Approval.pdf" TargetMode="External"/><Relationship Id="rId3" Type="http://schemas.openxmlformats.org/officeDocument/2006/relationships/hyperlink" Target="https://www.hudexchange.info/resource/4721/form-hud9900-application/" TargetMode="External"/><Relationship Id="rId7" Type="http://schemas.openxmlformats.org/officeDocument/2006/relationships/hyperlink" Target="https://files.hudexchange.info/resources/documents/Housing_Counseling_Client_Disclosure_Toolkit.pdf"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www.hudexchange.info/resources/documents/Housing-Counseling-Establishing-Non-Profit-Entity.pdf" TargetMode="External"/><Relationship Id="rId11" Type="http://schemas.openxmlformats.org/officeDocument/2006/relationships/hyperlink" Target="https://www.hudexchange.info/resources/documents/Housing-Counseling-Grant-Application-Detailed-Budget-Form.xls" TargetMode="External"/><Relationship Id="rId5" Type="http://schemas.openxmlformats.org/officeDocument/2006/relationships/hyperlink" Target="https://www.hud.gov/sites/dfiles/OCHCO/documents/9900A.xlsx" TargetMode="External"/><Relationship Id="rId10" Type="http://schemas.openxmlformats.org/officeDocument/2006/relationships/hyperlink" Target="https://www.hudexchange.info/programs/housing-counseling/9902/completing-the-9902/#frequently-asked-questions" TargetMode="External"/><Relationship Id="rId4" Type="http://schemas.openxmlformats.org/officeDocument/2006/relationships/hyperlink" Target="https://www.hud.gov/sites/dfiles/OCHCO/documents/9900.pdf" TargetMode="External"/><Relationship Id="rId9" Type="http://schemas.openxmlformats.org/officeDocument/2006/relationships/hyperlink" Target="https://www.hudexchange.info/resource/4738/9902-form-and-instructio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hudexchange.info/counseling"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mailto:Housing.counseling@hud.gov" TargetMode="External"/><Relationship Id="rId5" Type="http://schemas.openxmlformats.org/officeDocument/2006/relationships/hyperlink" Target="http://www.hudhousingcounselors.com/" TargetMode="External"/><Relationship Id="rId4" Type="http://schemas.openxmlformats.org/officeDocument/2006/relationships/hyperlink" Target="https://www.hudexchange.info/programs/housing-counseling/certificatio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0" y="0"/>
            <a:ext cx="12188825" cy="6684010"/>
          </a:xfrm>
          <a:prstGeom prst="rect">
            <a:avLst/>
          </a:prstGeom>
        </p:spPr>
      </p:pic>
      <p:sp>
        <p:nvSpPr>
          <p:cNvPr id="4" name="Text Placeholder 3"/>
          <p:cNvSpPr>
            <a:spLocks noGrp="1"/>
          </p:cNvSpPr>
          <p:nvPr>
            <p:ph type="body" idx="10"/>
          </p:nvPr>
        </p:nvSpPr>
        <p:spPr>
          <a:xfrm>
            <a:off x="1461452" y="4308475"/>
            <a:ext cx="4944110" cy="850582"/>
          </a:xfrm>
          <a:prstGeom prst="rect">
            <a:avLst/>
          </a:prstGeom>
          <a:noFill/>
          <a:ln w="0" cmpd="sng">
            <a:noFill/>
            <a:prstDash val="solid"/>
          </a:ln>
        </p:spPr>
        <p:txBody>
          <a:bodyPr vert="horz" lIns="0" tIns="0" rIns="0" bIns="0" anchor="t"/>
          <a:lstStyle/>
          <a:p>
            <a:pPr marL="0" marR="0" indent="0" algn="l">
              <a:lnSpc>
                <a:spcPts val="5600"/>
              </a:lnSpc>
              <a:spcAft>
                <a:spcPts val="0"/>
              </a:spcAft>
            </a:pPr>
            <a:r>
              <a:rPr lang="en-US" sz="2800" b="1" spc="-30" dirty="0">
                <a:solidFill>
                  <a:srgbClr val="1D3767"/>
                </a:solidFill>
                <a:latin typeface="Arial" panose="02020603050405020304" pitchFamily="2"/>
              </a:rPr>
              <a:t>Morgan Clark &amp; Stan Marion</a:t>
            </a:r>
          </a:p>
        </p:txBody>
      </p:sp>
      <p:sp>
        <p:nvSpPr>
          <p:cNvPr id="5" name="Text Placeholder 4"/>
          <p:cNvSpPr>
            <a:spLocks noGrp="1"/>
          </p:cNvSpPr>
          <p:nvPr>
            <p:ph type="body" idx="10"/>
          </p:nvPr>
        </p:nvSpPr>
        <p:spPr>
          <a:xfrm>
            <a:off x="0" y="2330767"/>
            <a:ext cx="8211186" cy="1548130"/>
          </a:xfrm>
          <a:prstGeom prst="rect">
            <a:avLst/>
          </a:prstGeom>
          <a:noFill/>
          <a:ln w="0" cmpd="sng">
            <a:noFill/>
            <a:prstDash val="solid"/>
          </a:ln>
        </p:spPr>
        <p:txBody>
          <a:bodyPr vert="horz" lIns="0" tIns="7620" rIns="0" bIns="0" anchor="t">
            <a:noAutofit/>
          </a:bodyPr>
          <a:lstStyle/>
          <a:p>
            <a:pPr marL="0" marR="0" indent="0" algn="ctr">
              <a:lnSpc>
                <a:spcPts val="5500"/>
              </a:lnSpc>
              <a:spcAft>
                <a:spcPts val="0"/>
              </a:spcAft>
            </a:pPr>
            <a:r>
              <a:rPr lang="en-US" sz="3200" b="1" spc="90" dirty="0">
                <a:solidFill>
                  <a:srgbClr val="1D3767"/>
                </a:solidFill>
                <a:latin typeface="Arial" panose="02020603050405020304" pitchFamily="2"/>
              </a:rPr>
              <a:t>The Roadmap to Becoming a HUD Approved Housing </a:t>
            </a:r>
            <a:r>
              <a:rPr lang="en-US" sz="3200" b="1" spc="90" dirty="0">
                <a:solidFill>
                  <a:srgbClr val="002060"/>
                </a:solidFill>
                <a:latin typeface="Arial" panose="02020603050405020304" pitchFamily="2"/>
              </a:rPr>
              <a:t>Counseling</a:t>
            </a:r>
            <a:r>
              <a:rPr lang="en-US" sz="3200" b="1" spc="90" dirty="0">
                <a:solidFill>
                  <a:srgbClr val="1D3767"/>
                </a:solidFill>
                <a:latin typeface="Arial" panose="02020603050405020304" pitchFamily="2"/>
              </a:rPr>
              <a:t> Agency</a:t>
            </a:r>
          </a:p>
        </p:txBody>
      </p:sp>
      <p:sp>
        <p:nvSpPr>
          <p:cNvPr id="6" name="Text Placeholder 5"/>
          <p:cNvSpPr>
            <a:spLocks noGrp="1"/>
          </p:cNvSpPr>
          <p:nvPr>
            <p:ph type="body" idx="10"/>
          </p:nvPr>
        </p:nvSpPr>
        <p:spPr>
          <a:xfrm>
            <a:off x="670560" y="6362700"/>
            <a:ext cx="1581785" cy="233680"/>
          </a:xfrm>
          <a:prstGeom prst="rect">
            <a:avLst/>
          </a:prstGeom>
          <a:noFill/>
          <a:ln w="0" cmpd="sng">
            <a:noFill/>
            <a:prstDash val="solid"/>
          </a:ln>
        </p:spPr>
        <p:txBody>
          <a:bodyPr vert="horz" lIns="0" tIns="1270" rIns="0" bIns="0" anchor="t"/>
          <a:lstStyle/>
          <a:p>
            <a:pPr marL="0" marR="0" indent="0" algn="l">
              <a:lnSpc>
                <a:spcPts val="1800"/>
              </a:lnSpc>
              <a:spcAft>
                <a:spcPts val="10"/>
              </a:spcAft>
            </a:pPr>
            <a:r>
              <a:rPr lang="en-US" sz="1600" b="1" spc="-45" dirty="0">
                <a:solidFill>
                  <a:srgbClr val="1D3767"/>
                </a:solidFill>
                <a:latin typeface="Arial" panose="02020603050405020304" pitchFamily="2"/>
              </a:rPr>
              <a:t>April 18, 2024 </a:t>
            </a:r>
          </a:p>
        </p:txBody>
      </p:sp>
      <p:sp>
        <p:nvSpPr>
          <p:cNvPr id="7" name="Text Placeholder 6"/>
          <p:cNvSpPr>
            <a:spLocks noGrp="1"/>
          </p:cNvSpPr>
          <p:nvPr>
            <p:ph type="body" idx="10"/>
          </p:nvPr>
        </p:nvSpPr>
        <p:spPr>
          <a:xfrm>
            <a:off x="11530330" y="6541135"/>
            <a:ext cx="149860" cy="169545"/>
          </a:xfrm>
          <a:prstGeom prst="rect">
            <a:avLst/>
          </a:prstGeom>
          <a:noFill/>
          <a:ln w="0" cmpd="sng">
            <a:noFill/>
            <a:prstDash val="solid"/>
          </a:ln>
        </p:spPr>
        <p:txBody>
          <a:bodyPr vert="horz" lIns="0" tIns="9525" rIns="0" bIns="0" anchor="t"/>
          <a:lstStyle/>
          <a:p>
            <a:pPr marL="0" marR="0" indent="0" algn="l">
              <a:lnSpc>
                <a:spcPts val="1200"/>
              </a:lnSpc>
              <a:spcAft>
                <a:spcPts val="0"/>
              </a:spcAft>
            </a:pPr>
            <a:r>
              <a:rPr lang="en-US" sz="1100" spc="0" dirty="0">
                <a:solidFill>
                  <a:srgbClr val="908A8B"/>
                </a:solidFill>
                <a:latin typeface="Verdana" panose="02020603050405020304" pitchFamily="2"/>
              </a:rPr>
              <a:t>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0" y="631059"/>
            <a:ext cx="7162800" cy="896116"/>
          </a:xfrm>
          <a:prstGeom prst="rect">
            <a:avLst/>
          </a:prstGeom>
        </p:spPr>
        <p:txBody>
          <a:bodyPr>
            <a:noAutofit/>
          </a:bodyPr>
          <a:lstStyle/>
          <a:p>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Why – HUD Approved HCA </a:t>
            </a:r>
          </a:p>
        </p:txBody>
      </p:sp>
      <p:sp>
        <p:nvSpPr>
          <p:cNvPr id="3" name="TextBox 2">
            <a:extLst>
              <a:ext uri="{FF2B5EF4-FFF2-40B4-BE49-F238E27FC236}">
                <a16:creationId xmlns:a16="http://schemas.microsoft.com/office/drawing/2014/main" id="{54698C13-42C4-3A14-23B7-6B222ABF035E}"/>
              </a:ext>
            </a:extLst>
          </p:cNvPr>
          <p:cNvSpPr txBox="1"/>
          <p:nvPr/>
        </p:nvSpPr>
        <p:spPr>
          <a:xfrm>
            <a:off x="229989" y="1887438"/>
            <a:ext cx="11282985" cy="1815882"/>
          </a:xfrm>
          <a:prstGeom prst="rect">
            <a:avLst/>
          </a:prstGeom>
          <a:noFill/>
        </p:spPr>
        <p:txBody>
          <a:bodyPr wrap="square">
            <a:spAutoFit/>
          </a:bodyPr>
          <a:lstStyle/>
          <a:p>
            <a:pPr algn="l"/>
            <a:r>
              <a:rPr lang="en-US" sz="2800" b="0" i="0" dirty="0">
                <a:solidFill>
                  <a:srgbClr val="002060"/>
                </a:solidFill>
                <a:effectLst/>
                <a:latin typeface="Arial" panose="020B0604020202020204" pitchFamily="34" charset="0"/>
                <a:cs typeface="Arial" panose="020B0604020202020204" pitchFamily="34" charset="0"/>
              </a:rPr>
              <a:t>HCAs provide a valuable service within a community and serve consumers with counseling services across housing needs from homeless and rental housing to pre-purchase homebuyer education.</a:t>
            </a:r>
          </a:p>
          <a:p>
            <a:pPr algn="l"/>
            <a:endParaRPr lang="en-US" sz="2800" b="0" i="0" dirty="0">
              <a:solidFill>
                <a:srgbClr val="002060"/>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7F491B5-0542-B53E-AB4A-27CA53F325A9}"/>
              </a:ext>
            </a:extLst>
          </p:cNvPr>
          <p:cNvPicPr>
            <a:picLocks noChangeAspect="1"/>
          </p:cNvPicPr>
          <p:nvPr/>
        </p:nvPicPr>
        <p:blipFill>
          <a:blip r:embed="rId3"/>
          <a:stretch>
            <a:fillRect/>
          </a:stretch>
        </p:blipFill>
        <p:spPr>
          <a:xfrm>
            <a:off x="3625670" y="3368893"/>
            <a:ext cx="3875585" cy="3343276"/>
          </a:xfrm>
          <a:prstGeom prst="rect">
            <a:avLst/>
          </a:prstGeom>
        </p:spPr>
      </p:pic>
    </p:spTree>
    <p:extLst>
      <p:ext uri="{BB962C8B-B14F-4D97-AF65-F5344CB8AC3E}">
        <p14:creationId xmlns:p14="http://schemas.microsoft.com/office/powerpoint/2010/main" val="396703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6350" y="585339"/>
            <a:ext cx="7115810" cy="896116"/>
          </a:xfrm>
          <a:prstGeom prst="rect">
            <a:avLst/>
          </a:prstGeom>
        </p:spPr>
        <p:txBody>
          <a:bodyPr>
            <a:noAutofit/>
          </a:bodyPr>
          <a:lstStyle/>
          <a:p>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Why – HUD Approved HCA </a:t>
            </a:r>
          </a:p>
        </p:txBody>
      </p:sp>
      <p:sp>
        <p:nvSpPr>
          <p:cNvPr id="5" name="TextBox 4">
            <a:extLst>
              <a:ext uri="{FF2B5EF4-FFF2-40B4-BE49-F238E27FC236}">
                <a16:creationId xmlns:a16="http://schemas.microsoft.com/office/drawing/2014/main" id="{34961B25-69A3-F3B5-E5E8-A3C548D3D63B}"/>
              </a:ext>
            </a:extLst>
          </p:cNvPr>
          <p:cNvSpPr txBox="1"/>
          <p:nvPr/>
        </p:nvSpPr>
        <p:spPr>
          <a:xfrm>
            <a:off x="4181241" y="1618112"/>
            <a:ext cx="2504039" cy="646331"/>
          </a:xfrm>
          <a:prstGeom prst="rect">
            <a:avLst/>
          </a:prstGeom>
          <a:noFill/>
        </p:spPr>
        <p:txBody>
          <a:bodyPr wrap="square">
            <a:spAutoFit/>
          </a:bodyPr>
          <a:lstStyle/>
          <a:p>
            <a:pPr algn="ctr"/>
            <a:r>
              <a:rPr lang="en-US" sz="3600" dirty="0">
                <a:solidFill>
                  <a:srgbClr val="002060"/>
                </a:solidFill>
                <a:latin typeface="Arial" panose="020B0604020202020204" pitchFamily="34" charset="0"/>
                <a:cs typeface="Arial" panose="020B0604020202020204" pitchFamily="34" charset="0"/>
              </a:rPr>
              <a:t>The Impact</a:t>
            </a:r>
            <a:endParaRPr lang="en-US" sz="3600" b="0" i="0" dirty="0">
              <a:solidFill>
                <a:srgbClr val="002060"/>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60C2C34-B4DA-DAF2-CC1B-9006E80FCF2F}"/>
              </a:ext>
            </a:extLst>
          </p:cNvPr>
          <p:cNvPicPr>
            <a:picLocks noChangeAspect="1"/>
          </p:cNvPicPr>
          <p:nvPr/>
        </p:nvPicPr>
        <p:blipFill>
          <a:blip r:embed="rId3"/>
          <a:stretch>
            <a:fillRect/>
          </a:stretch>
        </p:blipFill>
        <p:spPr>
          <a:xfrm>
            <a:off x="0" y="3197409"/>
            <a:ext cx="3122930" cy="1982726"/>
          </a:xfrm>
          <a:prstGeom prst="ellipse">
            <a:avLst/>
          </a:prstGeom>
          <a:ln>
            <a:noFill/>
          </a:ln>
          <a:effectLst>
            <a:softEdge rad="112500"/>
          </a:effectLst>
        </p:spPr>
      </p:pic>
      <p:pic>
        <p:nvPicPr>
          <p:cNvPr id="8" name="Picture 7">
            <a:extLst>
              <a:ext uri="{FF2B5EF4-FFF2-40B4-BE49-F238E27FC236}">
                <a16:creationId xmlns:a16="http://schemas.microsoft.com/office/drawing/2014/main" id="{41C5827B-89AD-3DE8-4E8A-D95BE7CBCFFC}"/>
              </a:ext>
            </a:extLst>
          </p:cNvPr>
          <p:cNvPicPr>
            <a:picLocks noChangeAspect="1"/>
          </p:cNvPicPr>
          <p:nvPr/>
        </p:nvPicPr>
        <p:blipFill>
          <a:blip r:embed="rId4"/>
          <a:stretch>
            <a:fillRect/>
          </a:stretch>
        </p:blipFill>
        <p:spPr>
          <a:xfrm>
            <a:off x="3122930" y="2383287"/>
            <a:ext cx="4684395" cy="4241137"/>
          </a:xfrm>
          <a:prstGeom prst="rect">
            <a:avLst/>
          </a:prstGeom>
        </p:spPr>
      </p:pic>
      <p:pic>
        <p:nvPicPr>
          <p:cNvPr id="9" name="Picture 8">
            <a:extLst>
              <a:ext uri="{FF2B5EF4-FFF2-40B4-BE49-F238E27FC236}">
                <a16:creationId xmlns:a16="http://schemas.microsoft.com/office/drawing/2014/main" id="{38233D17-4E52-CD2B-BC6A-08BCC180470E}"/>
              </a:ext>
            </a:extLst>
          </p:cNvPr>
          <p:cNvPicPr>
            <a:picLocks noChangeAspect="1"/>
          </p:cNvPicPr>
          <p:nvPr/>
        </p:nvPicPr>
        <p:blipFill>
          <a:blip r:embed="rId5"/>
          <a:stretch>
            <a:fillRect/>
          </a:stretch>
        </p:blipFill>
        <p:spPr>
          <a:xfrm>
            <a:off x="8070197" y="3037840"/>
            <a:ext cx="3557332" cy="2328311"/>
          </a:xfrm>
          <a:prstGeom prst="ellipse">
            <a:avLst/>
          </a:prstGeom>
          <a:ln>
            <a:noFill/>
          </a:ln>
          <a:effectLst>
            <a:softEdge rad="112500"/>
          </a:effectLst>
        </p:spPr>
      </p:pic>
    </p:spTree>
    <p:extLst>
      <p:ext uri="{BB962C8B-B14F-4D97-AF65-F5344CB8AC3E}">
        <p14:creationId xmlns:p14="http://schemas.microsoft.com/office/powerpoint/2010/main" val="52795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6350" y="585339"/>
            <a:ext cx="7014210" cy="896116"/>
          </a:xfrm>
          <a:prstGeom prst="rect">
            <a:avLst/>
          </a:prstGeom>
        </p:spPr>
        <p:txBody>
          <a:bodyPr>
            <a:noAutofit/>
          </a:bodyPr>
          <a:lstStyle/>
          <a:p>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Why – HUD Approved HCA </a:t>
            </a:r>
          </a:p>
        </p:txBody>
      </p:sp>
      <p:sp>
        <p:nvSpPr>
          <p:cNvPr id="5" name="Content Placeholder 1">
            <a:extLst>
              <a:ext uri="{FF2B5EF4-FFF2-40B4-BE49-F238E27FC236}">
                <a16:creationId xmlns:a16="http://schemas.microsoft.com/office/drawing/2014/main" id="{83AED73F-6B6B-08F5-DF63-C0C2480D6D17}"/>
              </a:ext>
            </a:extLst>
          </p:cNvPr>
          <p:cNvSpPr txBox="1">
            <a:spLocks/>
          </p:cNvSpPr>
          <p:nvPr/>
        </p:nvSpPr>
        <p:spPr>
          <a:xfrm>
            <a:off x="162560" y="2311524"/>
            <a:ext cx="11277600" cy="4604473"/>
          </a:xfrm>
          <a:prstGeom prst="rect">
            <a:avLst/>
          </a:prstGeom>
        </p:spPr>
        <p:txBody>
          <a:bodyPr>
            <a:noAutofit/>
          </a:bodyPr>
          <a:lstStyle/>
          <a:p>
            <a:pPr marL="457200" indent="-457200">
              <a:buFont typeface="Wingdings" panose="05000000000000000000" pitchFamily="2" charset="2"/>
              <a:buChar char="ü"/>
              <a:defRPr/>
            </a:pPr>
            <a:r>
              <a:rPr lang="en-US" sz="2800" dirty="0">
                <a:solidFill>
                  <a:srgbClr val="002060"/>
                </a:solidFill>
                <a:latin typeface="Arial" panose="020B0604020202020204" pitchFamily="34" charset="0"/>
                <a:cs typeface="Arial" panose="020B0604020202020204" pitchFamily="34" charset="0"/>
              </a:rPr>
              <a:t>Ensure approved agencies avoid apparent or actual conflicts of interest.</a:t>
            </a:r>
          </a:p>
          <a:p>
            <a:pPr marL="457200" indent="-457200">
              <a:buFont typeface="Wingdings" panose="05000000000000000000" pitchFamily="2" charset="2"/>
              <a:buChar char="ü"/>
              <a:defRPr/>
            </a:pPr>
            <a:r>
              <a:rPr lang="en-US" sz="2800" dirty="0">
                <a:solidFill>
                  <a:srgbClr val="002060"/>
                </a:solidFill>
                <a:latin typeface="Arial" panose="020B0604020202020204" pitchFamily="34" charset="0"/>
                <a:cs typeface="Arial" panose="020B0604020202020204" pitchFamily="34" charset="0"/>
              </a:rPr>
              <a:t>Provide training &amp; HUD updates to counselors directly from HUD staff or training partners.</a:t>
            </a:r>
          </a:p>
          <a:p>
            <a:pPr marL="457200" indent="-457200">
              <a:buFont typeface="Wingdings" panose="05000000000000000000" pitchFamily="2" charset="2"/>
              <a:buChar char="ü"/>
              <a:defRPr/>
            </a:pPr>
            <a:r>
              <a:rPr lang="en-US" sz="2800" dirty="0">
                <a:solidFill>
                  <a:srgbClr val="002060"/>
                </a:solidFill>
                <a:latin typeface="Arial" panose="020B0604020202020204" pitchFamily="34" charset="0"/>
                <a:cs typeface="Arial" panose="020B0604020202020204" pitchFamily="34" charset="0"/>
              </a:rPr>
              <a:t>Connect consumers with appropriate HCAs.</a:t>
            </a:r>
          </a:p>
          <a:p>
            <a:pPr marL="457200" indent="-457200">
              <a:buFont typeface="Wingdings" panose="05000000000000000000" pitchFamily="2" charset="2"/>
              <a:buChar char="ü"/>
              <a:defRPr/>
            </a:pPr>
            <a:r>
              <a:rPr lang="en-US" sz="2800" dirty="0">
                <a:solidFill>
                  <a:srgbClr val="002060"/>
                </a:solidFill>
                <a:latin typeface="Arial" panose="020B0604020202020204" pitchFamily="34" charset="0"/>
                <a:cs typeface="Arial" panose="020B0604020202020204" pitchFamily="34" charset="0"/>
              </a:rPr>
              <a:t>Offer competitively awarded grant funding.</a:t>
            </a:r>
          </a:p>
          <a:p>
            <a:pPr marL="457200" indent="-457200">
              <a:buFont typeface="Wingdings" panose="05000000000000000000" pitchFamily="2" charset="2"/>
              <a:buChar char="ü"/>
              <a:defRPr/>
            </a:pPr>
            <a:r>
              <a:rPr lang="en-US" sz="2800" dirty="0">
                <a:solidFill>
                  <a:srgbClr val="002060"/>
                </a:solidFill>
                <a:latin typeface="Arial" panose="020B0604020202020204" pitchFamily="34" charset="0"/>
                <a:cs typeface="Arial" panose="020B0604020202020204" pitchFamily="34" charset="0"/>
              </a:rPr>
              <a:t>Other state &amp; local grant funds may be contingent on HUD HC approval.</a:t>
            </a:r>
          </a:p>
          <a:p>
            <a:pPr marL="457200" indent="-457200">
              <a:buFont typeface="Wingdings" panose="05000000000000000000" pitchFamily="2" charset="2"/>
              <a:buChar char="ü"/>
              <a:defRPr/>
            </a:pPr>
            <a:r>
              <a:rPr lang="en-US" sz="2800" dirty="0">
                <a:solidFill>
                  <a:srgbClr val="002060"/>
                </a:solidFill>
                <a:latin typeface="Arial" panose="020B0604020202020204" pitchFamily="34" charset="0"/>
                <a:cs typeface="Arial" panose="020B0604020202020204" pitchFamily="34" charset="0"/>
              </a:rPr>
              <a:t>Support FHA mortgage programs, such as the Home Equity Conversion Mortgage program (HECM).</a:t>
            </a:r>
          </a:p>
        </p:txBody>
      </p:sp>
      <p:sp>
        <p:nvSpPr>
          <p:cNvPr id="7" name="Content Placeholder 1">
            <a:extLst>
              <a:ext uri="{FF2B5EF4-FFF2-40B4-BE49-F238E27FC236}">
                <a16:creationId xmlns:a16="http://schemas.microsoft.com/office/drawing/2014/main" id="{720E01C4-1D75-84F2-2279-6BA042CCF841}"/>
              </a:ext>
            </a:extLst>
          </p:cNvPr>
          <p:cNvSpPr txBox="1">
            <a:spLocks/>
          </p:cNvSpPr>
          <p:nvPr/>
        </p:nvSpPr>
        <p:spPr>
          <a:xfrm>
            <a:off x="2370455" y="1748914"/>
            <a:ext cx="5401945" cy="628658"/>
          </a:xfrm>
          <a:prstGeom prst="rect">
            <a:avLst/>
          </a:prstGeom>
        </p:spPr>
        <p:txBody>
          <a:bodyPr>
            <a:noAutofit/>
          </a:bodyPr>
          <a:lstStyle/>
          <a:p>
            <a:pPr>
              <a:defRPr/>
            </a:pPr>
            <a:r>
              <a:rPr lang="en-US" sz="2800" b="1" dirty="0">
                <a:solidFill>
                  <a:srgbClr val="002060"/>
                </a:solidFill>
                <a:latin typeface="Arial" panose="020B0604020202020204" pitchFamily="34" charset="0"/>
                <a:cs typeface="Arial" panose="020B0604020202020204" pitchFamily="34" charset="0"/>
              </a:rPr>
              <a:t>Why HUD approves agencies</a:t>
            </a:r>
          </a:p>
        </p:txBody>
      </p:sp>
    </p:spTree>
    <p:extLst>
      <p:ext uri="{BB962C8B-B14F-4D97-AF65-F5344CB8AC3E}">
        <p14:creationId xmlns:p14="http://schemas.microsoft.com/office/powerpoint/2010/main" val="119215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6350" y="585339"/>
            <a:ext cx="7004050" cy="896116"/>
          </a:xfrm>
          <a:prstGeom prst="rect">
            <a:avLst/>
          </a:prstGeom>
        </p:spPr>
        <p:txBody>
          <a:bodyPr>
            <a:noAutofit/>
          </a:bodyPr>
          <a:lstStyle/>
          <a:p>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How - HUD Approved HCA </a:t>
            </a:r>
          </a:p>
        </p:txBody>
      </p:sp>
      <p:sp>
        <p:nvSpPr>
          <p:cNvPr id="5" name="TextBox 4">
            <a:extLst>
              <a:ext uri="{FF2B5EF4-FFF2-40B4-BE49-F238E27FC236}">
                <a16:creationId xmlns:a16="http://schemas.microsoft.com/office/drawing/2014/main" id="{DEEDD701-9403-CC39-6BD4-D2DF60786B3C}"/>
              </a:ext>
            </a:extLst>
          </p:cNvPr>
          <p:cNvSpPr txBox="1"/>
          <p:nvPr/>
        </p:nvSpPr>
        <p:spPr>
          <a:xfrm>
            <a:off x="399415" y="2422376"/>
            <a:ext cx="11030585" cy="3754874"/>
          </a:xfrm>
          <a:prstGeom prst="rect">
            <a:avLst/>
          </a:prstGeom>
          <a:noFill/>
        </p:spPr>
        <p:txBody>
          <a:bodyPr wrap="square">
            <a:spAutoFit/>
          </a:bodyPr>
          <a:lstStyle/>
          <a:p>
            <a:pPr algn="l"/>
            <a:endParaRPr lang="en-US" sz="1000" b="1" i="0" dirty="0">
              <a:solidFill>
                <a:srgbClr val="002060"/>
              </a:solidFill>
              <a:effectLst/>
              <a:latin typeface="Gill Sans MT" panose="020B0502020104020203" pitchFamily="34" charset="0"/>
            </a:endParaRPr>
          </a:p>
          <a:p>
            <a:pPr algn="l"/>
            <a:r>
              <a:rPr lang="en-US" sz="2400" b="1" i="0" dirty="0">
                <a:solidFill>
                  <a:srgbClr val="002060"/>
                </a:solidFill>
                <a:effectLst/>
                <a:latin typeface="Arial" panose="020B0604020202020204" pitchFamily="34" charset="0"/>
                <a:cs typeface="Arial" panose="020B0604020202020204" pitchFamily="34" charset="0"/>
              </a:rPr>
              <a:t>Learning Pathways:</a:t>
            </a:r>
          </a:p>
          <a:p>
            <a:pPr algn="l"/>
            <a:endParaRPr lang="en-US" sz="2400" b="1" i="0" dirty="0">
              <a:solidFill>
                <a:srgbClr val="002060"/>
              </a:solidFill>
              <a:effectLst/>
              <a:latin typeface="Arial" panose="020B0604020202020204" pitchFamily="34" charset="0"/>
              <a:cs typeface="Arial" panose="020B0604020202020204" pitchFamily="34" charset="0"/>
            </a:endParaRPr>
          </a:p>
          <a:p>
            <a:pPr algn="l"/>
            <a:r>
              <a:rPr lang="en-US" sz="2400" i="0" dirty="0">
                <a:solidFill>
                  <a:srgbClr val="002060"/>
                </a:solidFill>
                <a:effectLst/>
                <a:latin typeface="Arial" panose="020B0604020202020204" pitchFamily="34" charset="0"/>
                <a:cs typeface="Arial" panose="020B0604020202020204" pitchFamily="34" charset="0"/>
                <a:hlinkClick r:id="rId3"/>
              </a:rPr>
              <a:t>https://www.hudexchange.info/trainings/learning-pathways/become-a-hud-approved-housing-counseling-agency/</a:t>
            </a:r>
            <a:endParaRPr lang="en-US" sz="2400" i="0" dirty="0">
              <a:solidFill>
                <a:srgbClr val="002060"/>
              </a:solidFill>
              <a:effectLst/>
              <a:latin typeface="Arial" panose="020B0604020202020204" pitchFamily="34" charset="0"/>
              <a:cs typeface="Arial" panose="020B0604020202020204" pitchFamily="34" charset="0"/>
            </a:endParaRPr>
          </a:p>
          <a:p>
            <a:pPr algn="l"/>
            <a:endParaRPr lang="en-US" sz="2400" b="1" i="0" dirty="0">
              <a:solidFill>
                <a:srgbClr val="002060"/>
              </a:solidFill>
              <a:effectLst/>
              <a:latin typeface="Arial" panose="020B0604020202020204" pitchFamily="34" charset="0"/>
              <a:cs typeface="Arial" panose="020B0604020202020204" pitchFamily="34" charset="0"/>
            </a:endParaRPr>
          </a:p>
          <a:p>
            <a:pPr algn="l"/>
            <a:r>
              <a:rPr lang="en-US" sz="2400" b="1" dirty="0">
                <a:solidFill>
                  <a:srgbClr val="002060"/>
                </a:solidFill>
                <a:latin typeface="Arial" panose="020B0604020202020204" pitchFamily="34" charset="0"/>
                <a:cs typeface="Arial" panose="020B0604020202020204" pitchFamily="34" charset="0"/>
              </a:rPr>
              <a:t>Application Advisor:</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housing.counseling@hud.gov</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gn="l"/>
            <a:endParaRPr lang="en-US" sz="2400" b="1" i="0" dirty="0">
              <a:solidFill>
                <a:srgbClr val="002060"/>
              </a:solidFill>
              <a:effectLst/>
              <a:latin typeface="Arial" panose="020B0604020202020204" pitchFamily="34" charset="0"/>
              <a:cs typeface="Arial" panose="020B0604020202020204" pitchFamily="34" charset="0"/>
            </a:endParaRPr>
          </a:p>
          <a:p>
            <a:pPr algn="l"/>
            <a:endParaRPr lang="en-US" b="0" i="0" dirty="0">
              <a:solidFill>
                <a:srgbClr val="002060"/>
              </a:solidFill>
              <a:effectLst/>
              <a:latin typeface="Open Sans" panose="020B0606030504020204" pitchFamily="34" charset="0"/>
            </a:endParaRPr>
          </a:p>
        </p:txBody>
      </p:sp>
    </p:spTree>
    <p:extLst>
      <p:ext uri="{BB962C8B-B14F-4D97-AF65-F5344CB8AC3E}">
        <p14:creationId xmlns:p14="http://schemas.microsoft.com/office/powerpoint/2010/main" val="13691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6350" y="585339"/>
            <a:ext cx="7004050" cy="896116"/>
          </a:xfrm>
          <a:prstGeom prst="rect">
            <a:avLst/>
          </a:prstGeom>
        </p:spPr>
        <p:txBody>
          <a:bodyPr>
            <a:noAutofit/>
          </a:bodyPr>
          <a:lstStyle/>
          <a:p>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How - HUD Approved HCA </a:t>
            </a:r>
          </a:p>
        </p:txBody>
      </p:sp>
      <p:sp>
        <p:nvSpPr>
          <p:cNvPr id="7" name="TextBox 6">
            <a:extLst>
              <a:ext uri="{FF2B5EF4-FFF2-40B4-BE49-F238E27FC236}">
                <a16:creationId xmlns:a16="http://schemas.microsoft.com/office/drawing/2014/main" id="{EA78ACDE-DA51-9260-F238-F1BC39443CC9}"/>
              </a:ext>
            </a:extLst>
          </p:cNvPr>
          <p:cNvSpPr txBox="1"/>
          <p:nvPr/>
        </p:nvSpPr>
        <p:spPr>
          <a:xfrm>
            <a:off x="3961764" y="1668930"/>
            <a:ext cx="3816985" cy="461665"/>
          </a:xfrm>
          <a:prstGeom prst="rect">
            <a:avLst/>
          </a:prstGeom>
          <a:noFill/>
        </p:spPr>
        <p:txBody>
          <a:bodyPr wrap="square">
            <a:spAutoFit/>
          </a:bodyPr>
          <a:lstStyle/>
          <a:p>
            <a:pPr algn="l"/>
            <a:r>
              <a:rPr lang="en-US" sz="2400" b="1" i="0" dirty="0">
                <a:solidFill>
                  <a:srgbClr val="002060"/>
                </a:solidFill>
                <a:effectLst/>
                <a:latin typeface="Arial" panose="020B0604020202020204" pitchFamily="34" charset="0"/>
                <a:cs typeface="Arial" panose="020B0604020202020204" pitchFamily="34" charset="0"/>
              </a:rPr>
              <a:t>Qualifying Criteria</a:t>
            </a:r>
          </a:p>
        </p:txBody>
      </p:sp>
      <p:sp>
        <p:nvSpPr>
          <p:cNvPr id="9" name="TextBox 8">
            <a:extLst>
              <a:ext uri="{FF2B5EF4-FFF2-40B4-BE49-F238E27FC236}">
                <a16:creationId xmlns:a16="http://schemas.microsoft.com/office/drawing/2014/main" id="{BFB41C70-882D-AD69-4611-C70013C859D4}"/>
              </a:ext>
            </a:extLst>
          </p:cNvPr>
          <p:cNvSpPr txBox="1"/>
          <p:nvPr/>
        </p:nvSpPr>
        <p:spPr>
          <a:xfrm>
            <a:off x="277494" y="2213781"/>
            <a:ext cx="10827386" cy="923330"/>
          </a:xfrm>
          <a:prstGeom prst="rect">
            <a:avLst/>
          </a:prstGeom>
          <a:noFill/>
        </p:spPr>
        <p:txBody>
          <a:bodyPr wrap="square">
            <a:spAutoFit/>
          </a:bodyPr>
          <a:lstStyle/>
          <a:p>
            <a:r>
              <a:rPr lang="en-US" b="0" i="0" dirty="0">
                <a:solidFill>
                  <a:srgbClr val="002060"/>
                </a:solidFill>
                <a:effectLst/>
                <a:latin typeface="Arial" panose="020B0604020202020204" pitchFamily="34" charset="0"/>
                <a:cs typeface="Arial" panose="020B0604020202020204" pitchFamily="34" charset="0"/>
              </a:rPr>
              <a:t>Detailed information and additional requirements of the housing counseling program are provided in the </a:t>
            </a:r>
            <a:r>
              <a:rPr lang="en-US" b="1" i="0" u="none" strike="noStrike" dirty="0">
                <a:solidFill>
                  <a:srgbClr val="0020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Housing Counseling Program Handbook 7610.1</a:t>
            </a:r>
            <a:r>
              <a:rPr lang="en-US" b="0" i="0" dirty="0">
                <a:solidFill>
                  <a:srgbClr val="002060"/>
                </a:solidFill>
                <a:effectLst/>
                <a:latin typeface="Arial" panose="020B0604020202020204" pitchFamily="34" charset="0"/>
                <a:cs typeface="Arial" panose="020B0604020202020204" pitchFamily="34" charset="0"/>
              </a:rPr>
              <a:t> The program handbook lists the qualifying criteria that all applicants must meet to receive HUD approval. A few of the more important are:</a:t>
            </a:r>
            <a:endParaRPr lang="en-US"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20C2FA1-6EA3-36F4-AAD0-F60C28CC93FA}"/>
              </a:ext>
            </a:extLst>
          </p:cNvPr>
          <p:cNvSpPr txBox="1"/>
          <p:nvPr/>
        </p:nvSpPr>
        <p:spPr>
          <a:xfrm>
            <a:off x="277494" y="3422650"/>
            <a:ext cx="11081386" cy="3139321"/>
          </a:xfrm>
          <a:prstGeom prst="rect">
            <a:avLst/>
          </a:prstGeom>
          <a:noFill/>
        </p:spPr>
        <p:txBody>
          <a:bodyPr wrap="square">
            <a:spAutoFit/>
          </a:bodyPr>
          <a:lstStyle/>
          <a:p>
            <a:pPr algn="l">
              <a:buFont typeface="+mj-lt"/>
              <a:buAutoNum type="arabicPeriod"/>
            </a:pPr>
            <a:r>
              <a:rPr lang="en-US" b="1" i="0" dirty="0">
                <a:solidFill>
                  <a:srgbClr val="002060"/>
                </a:solidFill>
                <a:effectLst/>
                <a:latin typeface="Arial" panose="020B0604020202020204" pitchFamily="34" charset="0"/>
                <a:cs typeface="Arial" panose="020B0604020202020204" pitchFamily="34" charset="0"/>
              </a:rPr>
              <a:t>Nonprofit Status</a:t>
            </a:r>
            <a:r>
              <a:rPr lang="en-US" b="0" i="0" dirty="0">
                <a:solidFill>
                  <a:srgbClr val="002060"/>
                </a:solidFill>
                <a:effectLst/>
                <a:latin typeface="Arial" panose="020B0604020202020204" pitchFamily="34" charset="0"/>
                <a:cs typeface="Arial" panose="020B0604020202020204" pitchFamily="34" charset="0"/>
              </a:rPr>
              <a:t>. The applicant must function as private or public nonprofit organization. The agency must submit evidence of nonprofit status as demonstrated by Section 501 (c) of the Internal Revenue Code.</a:t>
            </a:r>
          </a:p>
          <a:p>
            <a:pPr algn="l">
              <a:buFont typeface="+mj-lt"/>
              <a:buAutoNum type="arabicPeriod"/>
            </a:pPr>
            <a:r>
              <a:rPr lang="en-US" b="1" i="0" dirty="0">
                <a:solidFill>
                  <a:srgbClr val="002060"/>
                </a:solidFill>
                <a:effectLst/>
                <a:latin typeface="Arial" panose="020B0604020202020204" pitchFamily="34" charset="0"/>
                <a:cs typeface="Arial" panose="020B0604020202020204" pitchFamily="34" charset="0"/>
              </a:rPr>
              <a:t>Certification</a:t>
            </a:r>
            <a:r>
              <a:rPr lang="en-US" b="0" i="0" dirty="0">
                <a:solidFill>
                  <a:srgbClr val="002060"/>
                </a:solidFill>
                <a:effectLst/>
                <a:latin typeface="Arial" panose="020B0604020202020204" pitchFamily="34" charset="0"/>
                <a:cs typeface="Arial" panose="020B0604020202020204" pitchFamily="34" charset="0"/>
              </a:rPr>
              <a:t>. As of August 1, 2021, agencies applying for approval to HUD’s Comprehensive Housing Counseling Program must have a housing counselor that has passed the </a:t>
            </a:r>
            <a:r>
              <a:rPr lang="en-US" b="1" i="0" u="none" strike="noStrike" dirty="0">
                <a:solidFill>
                  <a:srgbClr val="00206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HUD Housing Counselor Certification Exam</a:t>
            </a:r>
            <a:r>
              <a:rPr lang="en-US" b="0" i="0" dirty="0">
                <a:solidFill>
                  <a:srgbClr val="002060"/>
                </a:solidFill>
                <a:effectLst/>
                <a:latin typeface="Arial" panose="020B0604020202020204" pitchFamily="34" charset="0"/>
                <a:cs typeface="Arial" panose="020B0604020202020204" pitchFamily="34" charset="0"/>
              </a:rPr>
              <a:t> prior to application submission.</a:t>
            </a:r>
          </a:p>
          <a:p>
            <a:pPr algn="l">
              <a:buFont typeface="+mj-lt"/>
              <a:buAutoNum type="arabicPeriod"/>
            </a:pPr>
            <a:r>
              <a:rPr lang="en-US" b="1" i="0" dirty="0">
                <a:solidFill>
                  <a:srgbClr val="002060"/>
                </a:solidFill>
                <a:effectLst/>
                <a:latin typeface="Arial" panose="020B0604020202020204" pitchFamily="34" charset="0"/>
                <a:cs typeface="Arial" panose="020B0604020202020204" pitchFamily="34" charset="0"/>
              </a:rPr>
              <a:t>Experience</a:t>
            </a:r>
            <a:r>
              <a:rPr lang="en-US" b="0" i="0" dirty="0">
                <a:solidFill>
                  <a:srgbClr val="002060"/>
                </a:solidFill>
                <a:effectLst/>
                <a:latin typeface="Arial" panose="020B0604020202020204" pitchFamily="34" charset="0"/>
                <a:cs typeface="Arial" panose="020B0604020202020204" pitchFamily="34" charset="0"/>
              </a:rPr>
              <a:t>. The applicant must have successfully administered a housing counseling program for at least one year.</a:t>
            </a:r>
          </a:p>
          <a:p>
            <a:pPr algn="l">
              <a:buFont typeface="+mj-lt"/>
              <a:buAutoNum type="arabicPeriod"/>
            </a:pPr>
            <a:r>
              <a:rPr lang="en-US" b="1" i="0" dirty="0">
                <a:solidFill>
                  <a:srgbClr val="002060"/>
                </a:solidFill>
                <a:effectLst/>
                <a:latin typeface="Arial" panose="020B0604020202020204" pitchFamily="34" charset="0"/>
                <a:cs typeface="Arial" panose="020B0604020202020204" pitchFamily="34" charset="0"/>
              </a:rPr>
              <a:t>Community Base</a:t>
            </a:r>
            <a:r>
              <a:rPr lang="en-US" b="0" i="0" dirty="0">
                <a:solidFill>
                  <a:srgbClr val="002060"/>
                </a:solidFill>
                <a:effectLst/>
                <a:latin typeface="Arial" panose="020B0604020202020204" pitchFamily="34" charset="0"/>
                <a:cs typeface="Arial" panose="020B0604020202020204" pitchFamily="34" charset="0"/>
              </a:rPr>
              <a:t>. The applicant must have functioned for at least one year in the geographical area that the applicant proposes to serve.</a:t>
            </a:r>
          </a:p>
          <a:p>
            <a:pPr algn="l">
              <a:buFont typeface="+mj-lt"/>
              <a:buAutoNum type="arabicPeriod"/>
            </a:pPr>
            <a:r>
              <a:rPr lang="en-US" b="1" i="0" dirty="0">
                <a:solidFill>
                  <a:srgbClr val="002060"/>
                </a:solidFill>
                <a:effectLst/>
                <a:latin typeface="Arial" panose="020B0604020202020204" pitchFamily="34" charset="0"/>
                <a:cs typeface="Arial" panose="020B0604020202020204" pitchFamily="34" charset="0"/>
              </a:rPr>
              <a:t>Counseling Resources</a:t>
            </a:r>
            <a:r>
              <a:rPr lang="en-US" b="0" i="0" dirty="0">
                <a:solidFill>
                  <a:srgbClr val="002060"/>
                </a:solidFill>
                <a:effectLst/>
                <a:latin typeface="Arial" panose="020B0604020202020204" pitchFamily="34" charset="0"/>
                <a:cs typeface="Arial" panose="020B0604020202020204" pitchFamily="34" charset="0"/>
              </a:rPr>
              <a:t>. The applicant must have sufficient resources to implement its proposed counseling plan no later than the date of HUD approval.</a:t>
            </a:r>
          </a:p>
        </p:txBody>
      </p:sp>
    </p:spTree>
    <p:extLst>
      <p:ext uri="{BB962C8B-B14F-4D97-AF65-F5344CB8AC3E}">
        <p14:creationId xmlns:p14="http://schemas.microsoft.com/office/powerpoint/2010/main" val="32469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6350" y="585339"/>
            <a:ext cx="7004050" cy="896116"/>
          </a:xfrm>
          <a:prstGeom prst="rect">
            <a:avLst/>
          </a:prstGeom>
        </p:spPr>
        <p:txBody>
          <a:bodyPr>
            <a:noAutofit/>
          </a:bodyPr>
          <a:lstStyle/>
          <a:p>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How - HUD Approved HCA </a:t>
            </a:r>
          </a:p>
        </p:txBody>
      </p:sp>
      <p:sp>
        <p:nvSpPr>
          <p:cNvPr id="3" name="TextBox 2">
            <a:extLst>
              <a:ext uri="{FF2B5EF4-FFF2-40B4-BE49-F238E27FC236}">
                <a16:creationId xmlns:a16="http://schemas.microsoft.com/office/drawing/2014/main" id="{F3897CB6-9483-B621-4F6A-05FCB7BE9E9F}"/>
              </a:ext>
            </a:extLst>
          </p:cNvPr>
          <p:cNvSpPr txBox="1"/>
          <p:nvPr/>
        </p:nvSpPr>
        <p:spPr>
          <a:xfrm>
            <a:off x="6291739" y="1207145"/>
            <a:ext cx="3400743" cy="523220"/>
          </a:xfrm>
          <a:prstGeom prst="rect">
            <a:avLst/>
          </a:prstGeom>
          <a:noFill/>
        </p:spPr>
        <p:txBody>
          <a:bodyPr wrap="square">
            <a:spAutoFit/>
          </a:bodyPr>
          <a:lstStyle/>
          <a:p>
            <a:pPr algn="l"/>
            <a:r>
              <a:rPr lang="en-US" sz="2800" b="1" dirty="0">
                <a:solidFill>
                  <a:srgbClr val="002060"/>
                </a:solidFill>
                <a:latin typeface="Arial" panose="020B0604020202020204" pitchFamily="34" charset="0"/>
                <a:cs typeface="Arial" panose="020B0604020202020204" pitchFamily="34" charset="0"/>
              </a:rPr>
              <a:t>The Application</a:t>
            </a:r>
            <a:endParaRPr lang="en-US" sz="2800" b="1" i="0" dirty="0">
              <a:solidFill>
                <a:srgbClr val="002060"/>
              </a:solidFill>
              <a:effectLst/>
              <a:latin typeface="Arial" panose="020B060402020202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C6E946DE-85A2-C587-17F9-7F1D9CEEA9D8}"/>
              </a:ext>
            </a:extLst>
          </p:cNvPr>
          <p:cNvSpPr>
            <a:spLocks noChangeArrowheads="1"/>
          </p:cNvSpPr>
          <p:nvPr/>
        </p:nvSpPr>
        <p:spPr bwMode="auto">
          <a:xfrm>
            <a:off x="216535" y="1904839"/>
            <a:ext cx="11020425" cy="27084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rgbClr val="0020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Form HUD-9900 Application</a:t>
            </a:r>
            <a:r>
              <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 (Posted 05/10/2021 | Expires 04/30/2024). Complete both the PDF application and Attachment 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rgbClr val="00206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HUD Form 9900: Application for Approval as a Housing Counseling Agency</a:t>
            </a:r>
            <a:r>
              <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 (PDF)</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rgbClr val="00206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HUD-9900 Attachment A – Screening for Ineligible Participants</a:t>
            </a:r>
            <a:r>
              <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 (XLSX)</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rgbClr val="002060"/>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Documentation of 501(c)</a:t>
            </a:r>
            <a:endPar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Eligibility documents for government entities (if applicable)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Charter/By-Laws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1" i="0" u="none" strike="noStrike" cap="none" normalizeH="0" baseline="0" dirty="0">
                <a:ln>
                  <a:noFill/>
                </a:ln>
                <a:solidFill>
                  <a:srgbClr val="002060"/>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Conflict of Interest Policy and Procedures and HUD Disclosure to Clients</a:t>
            </a:r>
            <a:endPar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Other HUD Programs (If applicable, list the other HUD program(s) in which you are currently participating, the name of the Point of Contact (POC) and contact information)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List of housing counselor(s) and evidence of passing HUD Housing Counselor Certification Examination </a:t>
            </a:r>
          </a:p>
        </p:txBody>
      </p:sp>
      <p:sp>
        <p:nvSpPr>
          <p:cNvPr id="11" name="TextBox 10">
            <a:extLst>
              <a:ext uri="{FF2B5EF4-FFF2-40B4-BE49-F238E27FC236}">
                <a16:creationId xmlns:a16="http://schemas.microsoft.com/office/drawing/2014/main" id="{356AF337-5B57-D7CC-90B9-46D410965193}"/>
              </a:ext>
            </a:extLst>
          </p:cNvPr>
          <p:cNvSpPr txBox="1"/>
          <p:nvPr/>
        </p:nvSpPr>
        <p:spPr>
          <a:xfrm>
            <a:off x="226695" y="4630890"/>
            <a:ext cx="11399520" cy="2062103"/>
          </a:xfrm>
          <a:prstGeom prst="rect">
            <a:avLst/>
          </a:prstGeom>
          <a:noFill/>
        </p:spPr>
        <p:txBody>
          <a:bodyPr wrap="square">
            <a:spAutoFit/>
          </a:bodyPr>
          <a:lstStyle/>
          <a:p>
            <a:pPr marL="285750" indent="-285750" algn="l">
              <a:buFont typeface="Wingdings" panose="05000000000000000000" pitchFamily="2" charset="2"/>
              <a:buChar char="§"/>
            </a:pPr>
            <a:r>
              <a:rPr lang="en-US" sz="1600" b="1" i="0" u="none" strike="noStrike" dirty="0">
                <a:solidFill>
                  <a:srgbClr val="002060"/>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Housing Counseling Work Plan</a:t>
            </a:r>
            <a:endParaRPr lang="en-US" sz="1600" b="0" i="0" dirty="0">
              <a:solidFill>
                <a:srgbClr val="002060"/>
              </a:solidFill>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sz="1600" b="1" i="0" u="none" strike="noStrike" dirty="0">
                <a:solidFill>
                  <a:srgbClr val="002060"/>
                </a:solidFill>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HUD-9902</a:t>
            </a:r>
            <a:r>
              <a:rPr lang="en-US" sz="1600" b="0" i="0" dirty="0">
                <a:solidFill>
                  <a:srgbClr val="002060"/>
                </a:solidFill>
                <a:effectLst/>
                <a:latin typeface="Arial" panose="020B0604020202020204" pitchFamily="34" charset="0"/>
                <a:cs typeface="Arial" panose="020B0604020202020204" pitchFamily="34" charset="0"/>
              </a:rPr>
              <a:t> (</a:t>
            </a:r>
            <a:r>
              <a:rPr lang="en-US" sz="1600" b="1" i="0" u="none" strike="noStrike" dirty="0">
                <a:solidFill>
                  <a:srgbClr val="002060"/>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Complete sections 8 and 9</a:t>
            </a:r>
            <a:r>
              <a:rPr lang="en-US" sz="1600" b="0" i="0" dirty="0">
                <a:solidFill>
                  <a:srgbClr val="002060"/>
                </a:solidFill>
                <a:effectLst/>
                <a:latin typeface="Arial" panose="020B0604020202020204" pitchFamily="34" charset="0"/>
                <a:cs typeface="Arial" panose="020B0604020202020204" pitchFamily="34" charset="0"/>
              </a:rPr>
              <a:t> to quantify the households who received counseling and education services from your agency during the past 12-month period)</a:t>
            </a:r>
          </a:p>
          <a:p>
            <a:pPr marL="285750" indent="-285750" algn="l">
              <a:buFont typeface="Wingdings" panose="05000000000000000000" pitchFamily="2" charset="2"/>
              <a:buChar char="§"/>
            </a:pPr>
            <a:r>
              <a:rPr lang="en-US" sz="1600" b="0" i="0" dirty="0">
                <a:solidFill>
                  <a:srgbClr val="002060"/>
                </a:solidFill>
                <a:effectLst/>
                <a:latin typeface="Arial" panose="020B0604020202020204" pitchFamily="34" charset="0"/>
                <a:cs typeface="Arial" panose="020B0604020202020204" pitchFamily="34" charset="0"/>
              </a:rPr>
              <a:t>Written Agreements (If applicable, agencies with branches, sub-grantees/sub-recipients and/or affiliates must provide written agreements which delineate the responsibilities)</a:t>
            </a:r>
          </a:p>
          <a:p>
            <a:pPr marL="285750" indent="-285750" algn="l">
              <a:buFont typeface="Wingdings" panose="05000000000000000000" pitchFamily="2" charset="2"/>
              <a:buChar char="§"/>
            </a:pPr>
            <a:r>
              <a:rPr lang="en-US" sz="1600" b="1" i="0" u="none" strike="noStrike" dirty="0">
                <a:solidFill>
                  <a:srgbClr val="002060"/>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Budget</a:t>
            </a:r>
            <a:r>
              <a:rPr lang="en-US" sz="1600" b="0" i="0" dirty="0">
                <a:solidFill>
                  <a:srgbClr val="002060"/>
                </a:solidFill>
                <a:effectLst/>
                <a:latin typeface="Arial" panose="020B0604020202020204" pitchFamily="34" charset="0"/>
                <a:cs typeface="Arial" panose="020B0604020202020204" pitchFamily="34" charset="0"/>
              </a:rPr>
              <a:t> and Funding Sources</a:t>
            </a:r>
          </a:p>
          <a:p>
            <a:pPr marL="285750" indent="-285750" algn="l">
              <a:buFont typeface="Wingdings" panose="05000000000000000000" pitchFamily="2" charset="2"/>
              <a:buChar char="§"/>
            </a:pPr>
            <a:r>
              <a:rPr lang="en-US" sz="1600" b="0" i="0" dirty="0">
                <a:solidFill>
                  <a:srgbClr val="002060"/>
                </a:solidFill>
                <a:effectLst/>
                <a:latin typeface="Arial" panose="020B0604020202020204" pitchFamily="34" charset="0"/>
                <a:cs typeface="Arial" panose="020B0604020202020204" pitchFamily="34" charset="0"/>
              </a:rPr>
              <a:t>Most Recent Audited Financial Statement</a:t>
            </a:r>
          </a:p>
          <a:p>
            <a:pPr marL="285750" indent="-285750" algn="l">
              <a:buFont typeface="Wingdings" panose="05000000000000000000" pitchFamily="2" charset="2"/>
              <a:buChar char="§"/>
            </a:pPr>
            <a:r>
              <a:rPr lang="en-US" sz="1600" b="0" i="0" dirty="0">
                <a:solidFill>
                  <a:srgbClr val="002060"/>
                </a:solidFill>
                <a:effectLst/>
                <a:latin typeface="Arial" panose="020B0604020202020204" pitchFamily="34" charset="0"/>
                <a:cs typeface="Arial" panose="020B0604020202020204" pitchFamily="34" charset="0"/>
              </a:rPr>
              <a:t>Facility Information/Photos</a:t>
            </a:r>
          </a:p>
        </p:txBody>
      </p:sp>
    </p:spTree>
    <p:extLst>
      <p:ext uri="{BB962C8B-B14F-4D97-AF65-F5344CB8AC3E}">
        <p14:creationId xmlns:p14="http://schemas.microsoft.com/office/powerpoint/2010/main" val="414015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6350" y="585339"/>
            <a:ext cx="6678930" cy="896116"/>
          </a:xfrm>
          <a:prstGeom prst="rect">
            <a:avLst/>
          </a:prstGeom>
        </p:spPr>
        <p:txBody>
          <a:bodyPr>
            <a:noAutofit/>
          </a:bodyPr>
          <a:lstStyle/>
          <a:p>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Locating</a:t>
            </a:r>
            <a:r>
              <a:rPr lang="en-US" sz="4000" b="1" dirty="0">
                <a:solidFill>
                  <a:srgbClr val="002060"/>
                </a:solidFill>
                <a:cs typeface="Calibri" panose="020F0502020204030204" pitchFamily="34" charset="0"/>
              </a:rPr>
              <a:t> An Agency</a:t>
            </a:r>
            <a:endParaRPr lang="en-US" sz="4000" b="1" dirty="0">
              <a:solidFill>
                <a:srgbClr val="002060"/>
              </a:solidFill>
              <a:latin typeface="Arial" panose="020B0604020202020204" pitchFamily="34" charset="0"/>
              <a:cs typeface="Arial" panose="020B0604020202020204" pitchFamily="34" charset="0"/>
            </a:endParaRPr>
          </a:p>
        </p:txBody>
      </p:sp>
      <p:sp>
        <p:nvSpPr>
          <p:cNvPr id="3" name="Content Placeholder 5">
            <a:extLst>
              <a:ext uri="{FF2B5EF4-FFF2-40B4-BE49-F238E27FC236}">
                <a16:creationId xmlns:a16="http://schemas.microsoft.com/office/drawing/2014/main" id="{1AEBE5A7-1B49-842B-E94C-C5328AE39A3C}"/>
              </a:ext>
            </a:extLst>
          </p:cNvPr>
          <p:cNvSpPr txBox="1">
            <a:spLocks/>
          </p:cNvSpPr>
          <p:nvPr/>
        </p:nvSpPr>
        <p:spPr>
          <a:xfrm>
            <a:off x="551290" y="1820329"/>
            <a:ext cx="5300869" cy="5024971"/>
          </a:xfrm>
          <a:prstGeom prst="rect">
            <a:avLst/>
          </a:prstGeom>
        </p:spPr>
        <p:txBody>
          <a:bodyPr>
            <a:normAutofit fontScale="25000" lnSpcReduction="20000"/>
          </a:bodyPr>
          <a:lstStyle/>
          <a:p>
            <a:pPr>
              <a:lnSpc>
                <a:spcPct val="120000"/>
              </a:lnSpc>
              <a:spcAft>
                <a:spcPts val="600"/>
              </a:spcAft>
              <a:defRPr/>
            </a:pPr>
            <a:r>
              <a:rPr lang="en-US" sz="16000" b="1" dirty="0">
                <a:solidFill>
                  <a:srgbClr val="002060"/>
                </a:solidFill>
                <a:latin typeface="Arial" panose="020B0604020202020204" pitchFamily="34" charset="0"/>
                <a:cs typeface="Arial" panose="020B0604020202020204" pitchFamily="34" charset="0"/>
              </a:rPr>
              <a:t>Finding a HUD Participating Counseling Agency</a:t>
            </a:r>
          </a:p>
          <a:p>
            <a:pPr>
              <a:lnSpc>
                <a:spcPct val="120000"/>
              </a:lnSpc>
              <a:spcAft>
                <a:spcPts val="600"/>
              </a:spcAft>
              <a:defRPr/>
            </a:pPr>
            <a:endParaRPr lang="en-US" sz="4500" b="1" dirty="0">
              <a:solidFill>
                <a:srgbClr val="002060"/>
              </a:solidFill>
            </a:endParaRPr>
          </a:p>
          <a:p>
            <a:pPr>
              <a:lnSpc>
                <a:spcPct val="120000"/>
              </a:lnSpc>
              <a:spcAft>
                <a:spcPts val="600"/>
              </a:spcAft>
              <a:defRPr/>
            </a:pPr>
            <a:r>
              <a:rPr lang="en-US" sz="8000" b="1" dirty="0">
                <a:solidFill>
                  <a:srgbClr val="002060"/>
                </a:solidFill>
              </a:rPr>
              <a:t>By Phone</a:t>
            </a:r>
          </a:p>
          <a:p>
            <a:pPr>
              <a:lnSpc>
                <a:spcPct val="120000"/>
              </a:lnSpc>
              <a:spcAft>
                <a:spcPts val="600"/>
              </a:spcAft>
              <a:defRPr/>
            </a:pPr>
            <a:r>
              <a:rPr lang="en-US" sz="8000" dirty="0">
                <a:solidFill>
                  <a:srgbClr val="002060"/>
                </a:solidFill>
              </a:rPr>
              <a:t>Contact HCAs with HUD’s </a:t>
            </a:r>
            <a:br>
              <a:rPr lang="en-US" sz="8000" dirty="0">
                <a:solidFill>
                  <a:srgbClr val="002060"/>
                </a:solidFill>
              </a:rPr>
            </a:br>
            <a:r>
              <a:rPr lang="en-US" sz="8000" dirty="0">
                <a:solidFill>
                  <a:srgbClr val="002060"/>
                </a:solidFill>
              </a:rPr>
              <a:t>interactive voice system by </a:t>
            </a:r>
            <a:br>
              <a:rPr lang="en-US" sz="8000" dirty="0">
                <a:solidFill>
                  <a:srgbClr val="002060"/>
                </a:solidFill>
              </a:rPr>
            </a:br>
            <a:r>
              <a:rPr lang="en-US" sz="8000" dirty="0">
                <a:solidFill>
                  <a:srgbClr val="002060"/>
                </a:solidFill>
              </a:rPr>
              <a:t>calling: (800) 569-4287</a:t>
            </a:r>
          </a:p>
          <a:p>
            <a:pPr>
              <a:lnSpc>
                <a:spcPct val="120000"/>
              </a:lnSpc>
              <a:spcAft>
                <a:spcPts val="600"/>
              </a:spcAft>
              <a:defRPr/>
            </a:pPr>
            <a:r>
              <a:rPr lang="en-US" sz="8000" b="1" dirty="0">
                <a:solidFill>
                  <a:srgbClr val="002060"/>
                </a:solidFill>
              </a:rPr>
              <a:t>Search Online</a:t>
            </a:r>
          </a:p>
          <a:p>
            <a:pPr>
              <a:lnSpc>
                <a:spcPct val="120000"/>
              </a:lnSpc>
              <a:spcAft>
                <a:spcPts val="600"/>
              </a:spcAft>
              <a:defRPr/>
            </a:pPr>
            <a:r>
              <a:rPr lang="en-US" sz="8000" dirty="0">
                <a:solidFill>
                  <a:srgbClr val="002060"/>
                </a:solidFill>
              </a:rPr>
              <a:t>www.hud.gov/housingcounseling </a:t>
            </a:r>
          </a:p>
          <a:p>
            <a:pPr>
              <a:lnSpc>
                <a:spcPct val="120000"/>
              </a:lnSpc>
              <a:defRPr/>
            </a:pPr>
            <a:r>
              <a:rPr lang="en-US" sz="7200" dirty="0">
                <a:solidFill>
                  <a:srgbClr val="002060"/>
                </a:solidFill>
              </a:rPr>
              <a:t>www.consumerfinance.gov/find-a-housing-counselor/</a:t>
            </a:r>
            <a:br>
              <a:rPr lang="en-US" sz="8000" dirty="0">
                <a:solidFill>
                  <a:srgbClr val="002060"/>
                </a:solidFill>
              </a:rPr>
            </a:br>
            <a:endParaRPr lang="en-US" sz="4400" dirty="0">
              <a:solidFill>
                <a:srgbClr val="002060"/>
              </a:solidFill>
            </a:endParaRPr>
          </a:p>
        </p:txBody>
      </p:sp>
      <p:pic>
        <p:nvPicPr>
          <p:cNvPr id="7" name="Picture Placeholder 16">
            <a:extLst>
              <a:ext uri="{FF2B5EF4-FFF2-40B4-BE49-F238E27FC236}">
                <a16:creationId xmlns:a16="http://schemas.microsoft.com/office/drawing/2014/main" id="{84C16D8C-C1BC-8460-B7F6-DCBFB7099B2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112000" y="2245995"/>
            <a:ext cx="3633046" cy="3865394"/>
          </a:xfrm>
          <a:prstGeom prst="rect">
            <a:avLst/>
          </a:prstGeom>
        </p:spPr>
      </p:pic>
    </p:spTree>
    <p:extLst>
      <p:ext uri="{BB962C8B-B14F-4D97-AF65-F5344CB8AC3E}">
        <p14:creationId xmlns:p14="http://schemas.microsoft.com/office/powerpoint/2010/main" val="38528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6350" y="585339"/>
            <a:ext cx="6678930" cy="896116"/>
          </a:xfrm>
          <a:prstGeom prst="rect">
            <a:avLst/>
          </a:prstGeom>
        </p:spPr>
        <p:txBody>
          <a:bodyPr>
            <a:noAutofit/>
          </a:bodyPr>
          <a:lstStyle/>
          <a:p>
            <a:r>
              <a:rPr lang="en-US" sz="4000" b="1" dirty="0">
                <a:solidFill>
                  <a:srgbClr val="002060"/>
                </a:solidFill>
                <a:cs typeface="Calibri" panose="020F0502020204030204" pitchFamily="34" charset="0"/>
              </a:rPr>
              <a:t>  Resources</a:t>
            </a:r>
            <a:endParaRPr lang="en-US" sz="4000" b="1" dirty="0">
              <a:solidFill>
                <a:srgbClr val="00206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976651-DC27-FAD6-6077-8DA78C16D06C}"/>
              </a:ext>
            </a:extLst>
          </p:cNvPr>
          <p:cNvSpPr txBox="1">
            <a:spLocks/>
          </p:cNvSpPr>
          <p:nvPr/>
        </p:nvSpPr>
        <p:spPr>
          <a:xfrm>
            <a:off x="584200" y="1969046"/>
            <a:ext cx="11023600" cy="4604473"/>
          </a:xfrm>
          <a:prstGeom prst="rect">
            <a:avLst/>
          </a:prstGeom>
        </p:spPr>
        <p:txBody>
          <a:bodyPr>
            <a:noAutofit/>
          </a:bodyPr>
          <a:lstStyle/>
          <a:p>
            <a:r>
              <a:rPr lang="en-US" sz="2800" b="1" dirty="0">
                <a:solidFill>
                  <a:srgbClr val="002060"/>
                </a:solidFill>
                <a:latin typeface="Arial" panose="020B0604020202020204" pitchFamily="34" charset="0"/>
                <a:cs typeface="Arial" panose="020B0604020202020204" pitchFamily="34" charset="0"/>
              </a:rPr>
              <a:t>Find us at: </a:t>
            </a:r>
            <a:br>
              <a:rPr lang="en-US" sz="2800" dirty="0">
                <a:solidFill>
                  <a:srgbClr val="002060"/>
                </a:solidFill>
                <a:latin typeface="Arial" panose="020B0604020202020204" pitchFamily="34" charset="0"/>
                <a:cs typeface="Arial" panose="020B0604020202020204" pitchFamily="34" charset="0"/>
              </a:rPr>
            </a:br>
            <a:r>
              <a:rPr lang="en-US" sz="28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hudexchange.info/counseling</a:t>
            </a:r>
            <a:r>
              <a:rPr lang="en-US" sz="2800" dirty="0">
                <a:solidFill>
                  <a:srgbClr val="002060"/>
                </a:solidFill>
                <a:latin typeface="Arial" panose="020B0604020202020204" pitchFamily="34" charset="0"/>
                <a:cs typeface="Arial" panose="020B0604020202020204" pitchFamily="34" charset="0"/>
              </a:rPr>
              <a:t> </a:t>
            </a:r>
          </a:p>
          <a:p>
            <a:endParaRPr lang="en-US" sz="28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US" sz="28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HUD Exchange Certification </a:t>
            </a:r>
            <a:endParaRPr lang="en-US" sz="2800" dirty="0">
              <a:solidFill>
                <a:srgbClr val="002060"/>
              </a:solidFill>
              <a:latin typeface="Arial" panose="020B0604020202020204" pitchFamily="34" charset="0"/>
              <a:cs typeface="Arial" panose="020B0604020202020204" pitchFamily="34" charset="0"/>
            </a:endParaRPr>
          </a:p>
          <a:p>
            <a:endParaRPr lang="en-US" sz="2800" dirty="0">
              <a:solidFill>
                <a:srgbClr val="002060"/>
              </a:solidFill>
              <a:latin typeface="Arial" panose="020B0604020202020204" pitchFamily="34" charset="0"/>
              <a:cs typeface="Arial" panose="020B0604020202020204" pitchFamily="34" charset="0"/>
            </a:endParaRPr>
          </a:p>
          <a:p>
            <a:r>
              <a:rPr lang="en-US" sz="2800" b="1" dirty="0">
                <a:solidFill>
                  <a:srgbClr val="002060"/>
                </a:solidFill>
                <a:latin typeface="Arial" panose="020B0604020202020204" pitchFamily="34" charset="0"/>
                <a:cs typeface="Arial" panose="020B0604020202020204" pitchFamily="34" charset="0"/>
              </a:rPr>
              <a:t>Counselor Training &amp; Exam Website:</a:t>
            </a:r>
            <a:r>
              <a:rPr lang="en-US" sz="2800" dirty="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hudhousingcounselors.com</a:t>
            </a:r>
            <a:endParaRPr lang="en-US" sz="2800" dirty="0">
              <a:solidFill>
                <a:srgbClr val="002060"/>
              </a:solidFill>
              <a:latin typeface="Arial" panose="020B0604020202020204" pitchFamily="34" charset="0"/>
              <a:cs typeface="Arial" panose="020B0604020202020204" pitchFamily="34" charset="0"/>
            </a:endParaRPr>
          </a:p>
          <a:p>
            <a:r>
              <a:rPr lang="en-US" sz="2800" b="1" dirty="0">
                <a:solidFill>
                  <a:srgbClr val="002060"/>
                </a:solidFill>
                <a:latin typeface="Arial" panose="020B0604020202020204" pitchFamily="34" charset="0"/>
                <a:cs typeface="Arial" panose="020B0604020202020204" pitchFamily="34" charset="0"/>
              </a:rPr>
              <a:t>Email HUD at: </a:t>
            </a:r>
            <a:r>
              <a:rPr lang="en-US" sz="2800"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Housing.counseling@hud.gov</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25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890" y="6350"/>
            <a:ext cx="12179935" cy="4550410"/>
          </a:xfrm>
          <a:prstGeom prst="rect">
            <a:avLst/>
          </a:prstGeom>
        </p:spPr>
      </p:pic>
      <p:sp>
        <p:nvSpPr>
          <p:cNvPr id="4" name="Text Placeholder 3"/>
          <p:cNvSpPr>
            <a:spLocks noGrp="1"/>
          </p:cNvSpPr>
          <p:nvPr>
            <p:ph type="body" idx="10"/>
          </p:nvPr>
        </p:nvSpPr>
        <p:spPr>
          <a:xfrm>
            <a:off x="2307590" y="2984817"/>
            <a:ext cx="3788410" cy="875665"/>
          </a:xfrm>
          <a:prstGeom prst="rect">
            <a:avLst/>
          </a:prstGeom>
          <a:noFill/>
          <a:ln w="0" cmpd="sng">
            <a:noFill/>
            <a:prstDash val="solid"/>
          </a:ln>
        </p:spPr>
        <p:txBody>
          <a:bodyPr vert="horz" lIns="0" tIns="8890" rIns="0" bIns="0" anchor="t">
            <a:normAutofit fontScale="95000"/>
          </a:bodyPr>
          <a:lstStyle/>
          <a:p>
            <a:pPr marL="0" marR="0" indent="0" algn="l">
              <a:lnSpc>
                <a:spcPts val="6800"/>
              </a:lnSpc>
              <a:spcAft>
                <a:spcPts val="0"/>
              </a:spcAft>
            </a:pPr>
            <a:r>
              <a:rPr lang="en-US" sz="6000" spc="15" dirty="0">
                <a:solidFill>
                  <a:srgbClr val="202D62"/>
                </a:solidFill>
                <a:latin typeface="Arial" panose="02020603050405020304" pitchFamily="2"/>
              </a:rPr>
              <a:t>Questions?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98905"/>
            <a:ext cx="5852160" cy="128270"/>
          </a:xfrm>
          <a:prstGeom prst="rect">
            <a:avLst/>
          </a:prstGeom>
          <a:solidFill>
            <a:srgbClr val="97CA68"/>
          </a:solidFill>
          <a:ln w="0" cmpd="sng">
            <a:noFill/>
            <a:prstDash val="solid"/>
          </a:ln>
        </p:spPr>
        <p:txBody>
          <a:bodyPr vert="horz" lIns="0" tIns="0" rIns="0" bIns="0" anchor="t">
            <a:normAutofit fontScale="57500" lnSpcReduction="20000"/>
          </a:bodyPr>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5" name="Text Placeholder 4"/>
          <p:cNvSpPr>
            <a:spLocks noGrp="1"/>
          </p:cNvSpPr>
          <p:nvPr>
            <p:ph type="body" idx="10"/>
          </p:nvPr>
        </p:nvSpPr>
        <p:spPr>
          <a:xfrm>
            <a:off x="453390" y="33020"/>
            <a:ext cx="2818130" cy="1284605"/>
          </a:xfrm>
          <a:prstGeom prst="rect">
            <a:avLst/>
          </a:prstGeom>
          <a:noFill/>
          <a:ln w="0" cmpd="sng">
            <a:noFill/>
            <a:prstDash val="solid"/>
          </a:ln>
        </p:spPr>
        <p:txBody>
          <a:bodyPr vert="horz" lIns="0" tIns="821055" rIns="0" bIns="0" anchor="t">
            <a:noAutofit/>
          </a:bodyPr>
          <a:lstStyle/>
          <a:p>
            <a:pPr marL="0" marR="0" indent="0" algn="l">
              <a:lnSpc>
                <a:spcPts val="4100"/>
              </a:lnSpc>
              <a:spcAft>
                <a:spcPts val="380"/>
              </a:spcAft>
            </a:pPr>
            <a:r>
              <a:rPr lang="en-US" sz="4000" b="1" spc="0" dirty="0">
                <a:solidFill>
                  <a:srgbClr val="202D62"/>
                </a:solidFill>
                <a:latin typeface="Arial" panose="02020603050405020304" pitchFamily="2"/>
              </a:rPr>
              <a:t>Agenda </a:t>
            </a:r>
          </a:p>
        </p:txBody>
      </p:sp>
      <p:sp>
        <p:nvSpPr>
          <p:cNvPr id="7" name="Text Placeholder 6"/>
          <p:cNvSpPr>
            <a:spLocks noGrp="1"/>
          </p:cNvSpPr>
          <p:nvPr>
            <p:ph type="body" idx="10"/>
          </p:nvPr>
        </p:nvSpPr>
        <p:spPr>
          <a:xfrm>
            <a:off x="509270" y="6487160"/>
            <a:ext cx="11315700" cy="243840"/>
          </a:xfrm>
          <a:prstGeom prst="rect">
            <a:avLst/>
          </a:prstGeom>
          <a:noFill/>
          <a:ln w="0" cmpd="sng">
            <a:noFill/>
            <a:prstDash val="solid"/>
          </a:ln>
        </p:spPr>
        <p:txBody>
          <a:bodyPr vert="horz" lIns="0" tIns="38100" rIns="0" bIns="0" anchor="t"/>
          <a:lstStyle/>
          <a:p>
            <a:pPr marL="0" marR="0" indent="0" algn="r">
              <a:lnSpc>
                <a:spcPts val="1400"/>
              </a:lnSpc>
              <a:spcAft>
                <a:spcPts val="245"/>
              </a:spcAft>
            </a:pPr>
            <a:r>
              <a:rPr lang="en-US" sz="1200" spc="170" dirty="0">
                <a:solidFill>
                  <a:srgbClr val="888888"/>
                </a:solidFill>
                <a:latin typeface="Calibri" panose="02020603050405020304" pitchFamily="2"/>
              </a:rPr>
              <a:t>2 </a:t>
            </a:r>
            <a:r>
              <a:rPr lang="en-US" sz="1000" spc="170" dirty="0">
                <a:solidFill>
                  <a:srgbClr val="000000"/>
                </a:solidFill>
                <a:latin typeface="Arial" panose="02020603050405020304" pitchFamily="2"/>
              </a:rPr>
              <a:t>2 </a:t>
            </a:r>
          </a:p>
        </p:txBody>
      </p:sp>
      <p:sp>
        <p:nvSpPr>
          <p:cNvPr id="9" name="Content Placeholder 1">
            <a:extLst>
              <a:ext uri="{FF2B5EF4-FFF2-40B4-BE49-F238E27FC236}">
                <a16:creationId xmlns:a16="http://schemas.microsoft.com/office/drawing/2014/main" id="{89F37091-217A-E1FE-1C76-E82A3F32C829}"/>
              </a:ext>
            </a:extLst>
          </p:cNvPr>
          <p:cNvSpPr txBox="1">
            <a:spLocks/>
          </p:cNvSpPr>
          <p:nvPr/>
        </p:nvSpPr>
        <p:spPr>
          <a:xfrm>
            <a:off x="509270" y="1882687"/>
            <a:ext cx="8878570" cy="4192993"/>
          </a:xfrm>
          <a:prstGeom prst="rect">
            <a:avLst/>
          </a:prstGeom>
        </p:spPr>
        <p:txBody>
          <a:bodyPr>
            <a:noAutofit/>
          </a:bodyPr>
          <a:lstStyle/>
          <a:p>
            <a:pPr marL="457200" lvl="1" indent="-457200">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 HUD Mission/Vision</a:t>
            </a:r>
          </a:p>
          <a:p>
            <a:pPr marL="457200" lvl="1" indent="-457200">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 Office of Housing Counseling</a:t>
            </a:r>
          </a:p>
          <a:p>
            <a:pPr marL="457200" lvl="1" indent="-457200">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 Office of Outreach &amp; Capacity Building</a:t>
            </a:r>
          </a:p>
          <a:p>
            <a:pPr marL="457200" lvl="1" indent="-457200">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 Mississippi Demographics </a:t>
            </a:r>
          </a:p>
          <a:p>
            <a:pPr marL="457200" lvl="1" indent="-457200">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 HUD Approved Housing Counseling Agency (HCA)</a:t>
            </a:r>
          </a:p>
          <a:p>
            <a:pPr marL="457200" lvl="1" indent="-457200">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 HCA-What, Why, How</a:t>
            </a:r>
          </a:p>
          <a:p>
            <a:pPr marL="457200" lvl="1" indent="-457200">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6350" y="585339"/>
            <a:ext cx="6678930" cy="896116"/>
          </a:xfrm>
          <a:prstGeom prst="rect">
            <a:avLst/>
          </a:prstGeom>
        </p:spPr>
        <p:txBody>
          <a:bodyPr>
            <a:noAutofit/>
          </a:bodyPr>
          <a:lstStyle/>
          <a:p>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HUD Mission/Vision  </a:t>
            </a:r>
          </a:p>
        </p:txBody>
      </p:sp>
      <p:sp>
        <p:nvSpPr>
          <p:cNvPr id="14" name="TextBox 13">
            <a:extLst>
              <a:ext uri="{FF2B5EF4-FFF2-40B4-BE49-F238E27FC236}">
                <a16:creationId xmlns:a16="http://schemas.microsoft.com/office/drawing/2014/main" id="{071C2A15-8393-9651-E816-6361E2D80912}"/>
              </a:ext>
            </a:extLst>
          </p:cNvPr>
          <p:cNvSpPr txBox="1"/>
          <p:nvPr/>
        </p:nvSpPr>
        <p:spPr>
          <a:xfrm>
            <a:off x="582295" y="2494319"/>
            <a:ext cx="10325101" cy="2246769"/>
          </a:xfrm>
          <a:prstGeom prst="rect">
            <a:avLst/>
          </a:prstGeom>
          <a:noFill/>
        </p:spPr>
        <p:txBody>
          <a:bodyPr wrap="square">
            <a:spAutoFit/>
          </a:bodyPr>
          <a:lstStyle/>
          <a:p>
            <a:r>
              <a:rPr lang="en-US" sz="2800" i="0" dirty="0">
                <a:solidFill>
                  <a:srgbClr val="002060"/>
                </a:solidFill>
                <a:effectLst/>
                <a:latin typeface="Arial" panose="020B0604020202020204" pitchFamily="34" charset="0"/>
                <a:cs typeface="Arial" panose="020B0604020202020204" pitchFamily="34" charset="0"/>
              </a:rPr>
              <a:t>HUD's mission is to create strong, sustainable, inclusive communities and quality affordable homes for all. </a:t>
            </a:r>
          </a:p>
          <a:p>
            <a:endParaRPr lang="en-US" sz="2800" dirty="0">
              <a:solidFill>
                <a:srgbClr val="002060"/>
              </a:solidFill>
              <a:latin typeface="Arial" panose="020B0604020202020204" pitchFamily="34" charset="0"/>
              <a:cs typeface="Arial" panose="020B0604020202020204" pitchFamily="34" charset="0"/>
            </a:endParaRPr>
          </a:p>
          <a:p>
            <a:r>
              <a:rPr lang="en-US" sz="2800" i="0" dirty="0">
                <a:solidFill>
                  <a:srgbClr val="002060"/>
                </a:solidFill>
                <a:effectLst/>
                <a:latin typeface="Arial" panose="020B0604020202020204" pitchFamily="34" charset="0"/>
                <a:cs typeface="Arial" panose="020B0604020202020204" pitchFamily="34" charset="0"/>
              </a:rPr>
              <a:t>HUD's vision is to improve lives and strengthen communities to deliver on America's dreams.</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6350" y="585339"/>
            <a:ext cx="7755890" cy="896116"/>
          </a:xfrm>
          <a:prstGeom prst="rect">
            <a:avLst/>
          </a:prstGeom>
        </p:spPr>
        <p:txBody>
          <a:bodyPr>
            <a:noAutofit/>
          </a:bodyPr>
          <a:lstStyle/>
          <a:p>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Office of Housing Counseling </a:t>
            </a:r>
          </a:p>
        </p:txBody>
      </p:sp>
      <p:sp>
        <p:nvSpPr>
          <p:cNvPr id="3" name="TextBox 2">
            <a:extLst>
              <a:ext uri="{FF2B5EF4-FFF2-40B4-BE49-F238E27FC236}">
                <a16:creationId xmlns:a16="http://schemas.microsoft.com/office/drawing/2014/main" id="{2E8B412A-EF92-4797-685D-6E854C126DD8}"/>
              </a:ext>
            </a:extLst>
          </p:cNvPr>
          <p:cNvSpPr txBox="1"/>
          <p:nvPr/>
        </p:nvSpPr>
        <p:spPr>
          <a:xfrm>
            <a:off x="400714" y="1847979"/>
            <a:ext cx="11210925" cy="4893647"/>
          </a:xfrm>
          <a:prstGeom prst="rect">
            <a:avLst/>
          </a:prstGeom>
          <a:noFill/>
        </p:spPr>
        <p:txBody>
          <a:bodyPr wrap="square">
            <a:spAutoFit/>
          </a:bodyPr>
          <a:lstStyle/>
          <a:p>
            <a:r>
              <a:rPr lang="en-US" sz="2200" dirty="0">
                <a:solidFill>
                  <a:srgbClr val="002060"/>
                </a:solidFill>
                <a:latin typeface="Arial" panose="020B0604020202020204" pitchFamily="34" charset="0"/>
                <a:cs typeface="Arial" panose="020B0604020202020204" pitchFamily="34" charset="0"/>
              </a:rPr>
              <a:t>The Office of Housing Counseling was established by congress in 2012. </a:t>
            </a:r>
            <a:r>
              <a:rPr lang="en-US" sz="2200" dirty="0">
                <a:solidFill>
                  <a:srgbClr val="002060"/>
                </a:solidFill>
                <a:effectLst/>
                <a:latin typeface="Arial" panose="020B0604020202020204" pitchFamily="34" charset="0"/>
                <a:ea typeface="Calibri" panose="020F0502020204030204" pitchFamily="34" charset="0"/>
                <a:cs typeface="Arial" panose="020B0604020202020204" pitchFamily="34" charset="0"/>
              </a:rPr>
              <a:t>The Housing Counseling Program is authorized by Section 106 of the Housing and Urban Development Act of 1968, as amended (12 U.S.C. 1701x).  Through the Office of Housing Counseling (OHC), HUD supports a national network of nonprofit and government housing counseling agencies.  </a:t>
            </a:r>
          </a:p>
          <a:p>
            <a:endParaRPr lang="en-US" sz="22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US" sz="2200" dirty="0">
                <a:solidFill>
                  <a:srgbClr val="002060"/>
                </a:solidFill>
                <a:effectLst/>
                <a:latin typeface="Arial" panose="020B0604020202020204" pitchFamily="34" charset="0"/>
                <a:ea typeface="Calibri" panose="020F0502020204030204" pitchFamily="34" charset="0"/>
                <a:cs typeface="Arial" panose="020B0604020202020204" pitchFamily="34" charset="0"/>
              </a:rPr>
              <a:t>The network consists of around1,500 HUD-approved housing counseling agencies who counsel consumers on basic housing principles and financial literacy to help them make informed housing decisions. </a:t>
            </a:r>
            <a:r>
              <a:rPr lang="en-US" sz="2200" b="0" i="0" dirty="0">
                <a:solidFill>
                  <a:srgbClr val="002060"/>
                </a:solidFill>
                <a:effectLst/>
                <a:latin typeface="Arial" panose="020B0604020202020204" pitchFamily="34" charset="0"/>
                <a:cs typeface="Arial" panose="020B0604020202020204" pitchFamily="34" charset="0"/>
              </a:rPr>
              <a:t>These agencies provide information, advice, and tools for consumers seeking, financing, maintaining, renting, or owning a home. Agencies also assist those facing homelessness and homeowners in need of foreclosure assistance. HUD certifies every housing counselor delivering services at HUD-approved HCAs across the country</a:t>
            </a:r>
            <a:r>
              <a:rPr lang="en-US" sz="2400" b="0" i="0" dirty="0">
                <a:solidFill>
                  <a:srgbClr val="333333"/>
                </a:solidFill>
                <a:effectLs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sz="24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207246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369570" y="100515"/>
            <a:ext cx="6678930" cy="1259019"/>
          </a:xfrm>
          <a:prstGeom prst="rect">
            <a:avLst/>
          </a:prstGeom>
        </p:spPr>
        <p:txBody>
          <a:bodyPr>
            <a:noAutofit/>
          </a:bodyPr>
          <a:lstStyle/>
          <a:p>
            <a:pPr algn="ctr"/>
            <a:r>
              <a:rPr lang="en-US" sz="4000" b="1" dirty="0">
                <a:solidFill>
                  <a:srgbClr val="002060"/>
                </a:solidFill>
                <a:cs typeface="Calibri" panose="020F0502020204030204" pitchFamily="34" charset="0"/>
              </a:rPr>
              <a:t>  </a:t>
            </a:r>
            <a:r>
              <a:rPr lang="en-US" sz="4000" b="1" dirty="0">
                <a:solidFill>
                  <a:srgbClr val="002060"/>
                </a:solidFill>
                <a:latin typeface="Arial" panose="020B0604020202020204" pitchFamily="34" charset="0"/>
                <a:cs typeface="Arial" panose="020B0604020202020204" pitchFamily="34" charset="0"/>
              </a:rPr>
              <a:t>Office of Outreach and Capacity Building</a:t>
            </a:r>
          </a:p>
        </p:txBody>
      </p:sp>
      <p:sp>
        <p:nvSpPr>
          <p:cNvPr id="3" name="TextBox 2">
            <a:extLst>
              <a:ext uri="{FF2B5EF4-FFF2-40B4-BE49-F238E27FC236}">
                <a16:creationId xmlns:a16="http://schemas.microsoft.com/office/drawing/2014/main" id="{C10B8EC7-CF06-0D8C-6319-F1AF88EC50B7}"/>
              </a:ext>
            </a:extLst>
          </p:cNvPr>
          <p:cNvSpPr txBox="1"/>
          <p:nvPr/>
        </p:nvSpPr>
        <p:spPr>
          <a:xfrm>
            <a:off x="257175" y="2650966"/>
            <a:ext cx="11210925" cy="1938992"/>
          </a:xfrm>
          <a:prstGeom prst="rect">
            <a:avLst/>
          </a:prstGeom>
          <a:noFill/>
        </p:spPr>
        <p:txBody>
          <a:bodyPr wrap="square">
            <a:spAutoFit/>
          </a:bodyPr>
          <a:lstStyle/>
          <a:p>
            <a:r>
              <a:rPr lang="en-US" sz="2400" dirty="0">
                <a:solidFill>
                  <a:srgbClr val="002060"/>
                </a:solidFill>
                <a:latin typeface="Arial" panose="020B0604020202020204" pitchFamily="34" charset="0"/>
                <a:cs typeface="Arial" panose="020B0604020202020204" pitchFamily="34" charset="0"/>
              </a:rPr>
              <a:t>To train and certify housing counselors and increase public awareness of the Department of Housing and Urban Development Housing Counseling programs. Ensure all families are afforded access to safe, healthy and affordable housing. </a:t>
            </a:r>
          </a:p>
          <a:p>
            <a:endParaRPr lang="en-US" sz="2400" dirty="0">
              <a:solidFill>
                <a:srgbClr val="002060"/>
              </a:solidFill>
              <a:latin typeface="Arial" panose="020B0604020202020204" pitchFamily="34" charset="0"/>
              <a:cs typeface="Arial" panose="020B0604020202020204" pitchFamily="34" charset="0"/>
            </a:endParaRPr>
          </a:p>
          <a:p>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1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262890" y="597152"/>
            <a:ext cx="6733540" cy="734826"/>
          </a:xfrm>
          <a:prstGeom prst="rect">
            <a:avLst/>
          </a:prstGeom>
        </p:spPr>
        <p:txBody>
          <a:bodyPr>
            <a:noAutofit/>
          </a:bodyPr>
          <a:lstStyle/>
          <a:p>
            <a:r>
              <a:rPr lang="en-US" sz="4000" b="1" dirty="0">
                <a:solidFill>
                  <a:srgbClr val="002060"/>
                </a:solidFill>
                <a:latin typeface="Arial" panose="020B0604020202020204" pitchFamily="34" charset="0"/>
                <a:cs typeface="Arial" panose="020B0604020202020204" pitchFamily="34" charset="0"/>
              </a:rPr>
              <a:t>Mississippi Statistics 2023</a:t>
            </a:r>
          </a:p>
        </p:txBody>
      </p:sp>
      <p:pic>
        <p:nvPicPr>
          <p:cNvPr id="7" name="Picture 6">
            <a:extLst>
              <a:ext uri="{FF2B5EF4-FFF2-40B4-BE49-F238E27FC236}">
                <a16:creationId xmlns:a16="http://schemas.microsoft.com/office/drawing/2014/main" id="{DFA6E5E6-69CA-751A-B13B-141BC0027BFE}"/>
              </a:ext>
            </a:extLst>
          </p:cNvPr>
          <p:cNvPicPr>
            <a:picLocks noChangeAspect="1"/>
          </p:cNvPicPr>
          <p:nvPr/>
        </p:nvPicPr>
        <p:blipFill>
          <a:blip r:embed="rId3">
            <a:grayscl/>
          </a:blip>
          <a:stretch>
            <a:fillRect/>
          </a:stretch>
        </p:blipFill>
        <p:spPr>
          <a:xfrm>
            <a:off x="7780983" y="2334172"/>
            <a:ext cx="2380287" cy="3426020"/>
          </a:xfrm>
          <a:prstGeom prst="rect">
            <a:avLst/>
          </a:prstGeom>
        </p:spPr>
      </p:pic>
      <p:sp>
        <p:nvSpPr>
          <p:cNvPr id="8" name="Rectangle 7">
            <a:extLst>
              <a:ext uri="{FF2B5EF4-FFF2-40B4-BE49-F238E27FC236}">
                <a16:creationId xmlns:a16="http://schemas.microsoft.com/office/drawing/2014/main" id="{58C25DA0-8C0C-A0CC-914B-5281C6B3E236}"/>
              </a:ext>
            </a:extLst>
          </p:cNvPr>
          <p:cNvSpPr/>
          <p:nvPr/>
        </p:nvSpPr>
        <p:spPr>
          <a:xfrm flipH="1">
            <a:off x="458902" y="2196342"/>
            <a:ext cx="3457109" cy="1155890"/>
          </a:xfrm>
          <a:prstGeom prst="rect">
            <a:avLst/>
          </a:prstGeom>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Total Population (2023)</a:t>
            </a:r>
          </a:p>
          <a:p>
            <a:pPr algn="ctr"/>
            <a:r>
              <a:rPr lang="en-US" sz="2000" dirty="0">
                <a:solidFill>
                  <a:srgbClr val="002060"/>
                </a:solidFill>
                <a:latin typeface="Arial" panose="020B0604020202020204" pitchFamily="34" charset="0"/>
                <a:cs typeface="Arial" panose="020B0604020202020204" pitchFamily="34" charset="0"/>
              </a:rPr>
              <a:t>2,939,690</a:t>
            </a:r>
          </a:p>
        </p:txBody>
      </p:sp>
      <p:sp>
        <p:nvSpPr>
          <p:cNvPr id="9" name="Rectangle 8">
            <a:extLst>
              <a:ext uri="{FF2B5EF4-FFF2-40B4-BE49-F238E27FC236}">
                <a16:creationId xmlns:a16="http://schemas.microsoft.com/office/drawing/2014/main" id="{75CA148C-24C8-5CA0-3ED8-351F45CF399B}"/>
              </a:ext>
            </a:extLst>
          </p:cNvPr>
          <p:cNvSpPr/>
          <p:nvPr/>
        </p:nvSpPr>
        <p:spPr>
          <a:xfrm flipH="1">
            <a:off x="3925160" y="3352232"/>
            <a:ext cx="3446606" cy="1155890"/>
          </a:xfrm>
          <a:prstGeom prst="rect">
            <a:avLst/>
          </a:prstGeom>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Median value of owner-occupied housing units (2018-2022)</a:t>
            </a:r>
          </a:p>
          <a:p>
            <a:pPr algn="ctr"/>
            <a:r>
              <a:rPr lang="en-US" sz="2000" dirty="0">
                <a:solidFill>
                  <a:srgbClr val="002060"/>
                </a:solidFill>
                <a:latin typeface="Arial" panose="020B0604020202020204" pitchFamily="34" charset="0"/>
                <a:cs typeface="Arial" panose="020B0604020202020204" pitchFamily="34" charset="0"/>
              </a:rPr>
              <a:t>$151,000</a:t>
            </a:r>
          </a:p>
        </p:txBody>
      </p:sp>
      <p:sp>
        <p:nvSpPr>
          <p:cNvPr id="10" name="Rectangle 9">
            <a:extLst>
              <a:ext uri="{FF2B5EF4-FFF2-40B4-BE49-F238E27FC236}">
                <a16:creationId xmlns:a16="http://schemas.microsoft.com/office/drawing/2014/main" id="{B6708872-CD85-4D2F-BEBE-C06BFA866154}"/>
              </a:ext>
            </a:extLst>
          </p:cNvPr>
          <p:cNvSpPr/>
          <p:nvPr/>
        </p:nvSpPr>
        <p:spPr>
          <a:xfrm flipH="1">
            <a:off x="454839" y="3363794"/>
            <a:ext cx="3459818" cy="1155890"/>
          </a:xfrm>
          <a:prstGeom prst="rect">
            <a:avLst/>
          </a:prstGeom>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Owner-Occupied housing unit rate (2018-2022)</a:t>
            </a:r>
          </a:p>
          <a:p>
            <a:pPr algn="ctr"/>
            <a:r>
              <a:rPr lang="en-US" sz="2000" dirty="0">
                <a:solidFill>
                  <a:srgbClr val="002060"/>
                </a:solidFill>
                <a:latin typeface="Arial" panose="020B0604020202020204" pitchFamily="34" charset="0"/>
                <a:cs typeface="Arial" panose="020B0604020202020204" pitchFamily="34" charset="0"/>
              </a:rPr>
              <a:t>69.2%</a:t>
            </a:r>
          </a:p>
        </p:txBody>
      </p:sp>
      <p:sp>
        <p:nvSpPr>
          <p:cNvPr id="11" name="Rectangle 10">
            <a:extLst>
              <a:ext uri="{FF2B5EF4-FFF2-40B4-BE49-F238E27FC236}">
                <a16:creationId xmlns:a16="http://schemas.microsoft.com/office/drawing/2014/main" id="{B78315E4-3CFB-EB06-DD9E-4C6270C171A0}"/>
              </a:ext>
            </a:extLst>
          </p:cNvPr>
          <p:cNvSpPr/>
          <p:nvPr/>
        </p:nvSpPr>
        <p:spPr>
          <a:xfrm flipH="1">
            <a:off x="3913302" y="4533258"/>
            <a:ext cx="3459818" cy="1155890"/>
          </a:xfrm>
          <a:prstGeom prst="rect">
            <a:avLst/>
          </a:prstGeom>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Median selected monthly owner costs with a mortgage (2018-2022)</a:t>
            </a:r>
          </a:p>
          <a:p>
            <a:pPr algn="ctr"/>
            <a:r>
              <a:rPr lang="en-US" sz="2000" dirty="0">
                <a:solidFill>
                  <a:srgbClr val="002060"/>
                </a:solidFill>
                <a:latin typeface="Arial" panose="020B0604020202020204" pitchFamily="34" charset="0"/>
                <a:cs typeface="Arial" panose="020B0604020202020204" pitchFamily="34" charset="0"/>
              </a:rPr>
              <a:t>$1,311</a:t>
            </a:r>
          </a:p>
        </p:txBody>
      </p:sp>
      <p:sp>
        <p:nvSpPr>
          <p:cNvPr id="13" name="Rectangle 12">
            <a:extLst>
              <a:ext uri="{FF2B5EF4-FFF2-40B4-BE49-F238E27FC236}">
                <a16:creationId xmlns:a16="http://schemas.microsoft.com/office/drawing/2014/main" id="{555DF2E6-33CB-0C15-18BA-2875F30233CE}"/>
              </a:ext>
            </a:extLst>
          </p:cNvPr>
          <p:cNvSpPr/>
          <p:nvPr/>
        </p:nvSpPr>
        <p:spPr>
          <a:xfrm flipH="1">
            <a:off x="453484" y="4535494"/>
            <a:ext cx="3459818" cy="1155890"/>
          </a:xfrm>
          <a:prstGeom prst="rect">
            <a:avLst/>
          </a:prstGeom>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Median Gross Rent</a:t>
            </a:r>
          </a:p>
          <a:p>
            <a:pPr algn="ctr"/>
            <a:r>
              <a:rPr lang="en-US" sz="2000" dirty="0">
                <a:solidFill>
                  <a:srgbClr val="002060"/>
                </a:solidFill>
                <a:latin typeface="Arial" panose="020B0604020202020204" pitchFamily="34" charset="0"/>
                <a:cs typeface="Arial" panose="020B0604020202020204" pitchFamily="34" charset="0"/>
              </a:rPr>
              <a:t>$896</a:t>
            </a:r>
          </a:p>
        </p:txBody>
      </p:sp>
      <p:sp>
        <p:nvSpPr>
          <p:cNvPr id="14" name="Rectangle 13">
            <a:extLst>
              <a:ext uri="{FF2B5EF4-FFF2-40B4-BE49-F238E27FC236}">
                <a16:creationId xmlns:a16="http://schemas.microsoft.com/office/drawing/2014/main" id="{169FF7AA-3B6B-B3D7-C7E9-E44AD29DB910}"/>
              </a:ext>
            </a:extLst>
          </p:cNvPr>
          <p:cNvSpPr/>
          <p:nvPr/>
        </p:nvSpPr>
        <p:spPr>
          <a:xfrm flipH="1">
            <a:off x="3916011" y="2196342"/>
            <a:ext cx="3457109" cy="1155890"/>
          </a:xfrm>
          <a:prstGeom prst="rect">
            <a:avLst/>
          </a:prstGeom>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Housing Units (2022)</a:t>
            </a:r>
          </a:p>
          <a:p>
            <a:pPr algn="ctr"/>
            <a:r>
              <a:rPr lang="en-US" sz="2000" dirty="0">
                <a:solidFill>
                  <a:srgbClr val="002060"/>
                </a:solidFill>
                <a:latin typeface="Arial" panose="020B0604020202020204" pitchFamily="34" charset="0"/>
                <a:cs typeface="Arial" panose="020B0604020202020204" pitchFamily="34" charset="0"/>
              </a:rPr>
              <a:t>1,342,831</a:t>
            </a:r>
          </a:p>
        </p:txBody>
      </p:sp>
    </p:spTree>
    <p:extLst>
      <p:ext uri="{BB962C8B-B14F-4D97-AF65-F5344CB8AC3E}">
        <p14:creationId xmlns:p14="http://schemas.microsoft.com/office/powerpoint/2010/main" val="244625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40945" y="614680"/>
            <a:ext cx="7091985" cy="774290"/>
          </a:xfrm>
          <a:prstGeom prst="rect">
            <a:avLst/>
          </a:prstGeom>
        </p:spPr>
        <p:txBody>
          <a:bodyPr>
            <a:noAutofit/>
          </a:bodyPr>
          <a:lstStyle/>
          <a:p>
            <a:pPr algn="ctr"/>
            <a:r>
              <a:rPr lang="en-US" sz="4000" b="1" dirty="0">
                <a:solidFill>
                  <a:srgbClr val="002060"/>
                </a:solidFill>
                <a:cs typeface="Calibri" panose="020F0502020204030204" pitchFamily="34" charset="0"/>
              </a:rPr>
              <a:t>  What - HUD Approved HCA</a:t>
            </a:r>
            <a:endParaRPr lang="en-US" sz="40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E2B8BC0-E631-CAAC-494A-88FFFD241329}"/>
              </a:ext>
            </a:extLst>
          </p:cNvPr>
          <p:cNvSpPr txBox="1"/>
          <p:nvPr/>
        </p:nvSpPr>
        <p:spPr>
          <a:xfrm>
            <a:off x="284175" y="2058368"/>
            <a:ext cx="11282985" cy="4154984"/>
          </a:xfrm>
          <a:prstGeom prst="rect">
            <a:avLst/>
          </a:prstGeom>
          <a:noFill/>
        </p:spPr>
        <p:txBody>
          <a:bodyPr wrap="square">
            <a:spAutoFit/>
          </a:bodyPr>
          <a:lstStyle/>
          <a:p>
            <a:pPr algn="l"/>
            <a:r>
              <a:rPr lang="en-US" sz="2400" b="0" i="0" dirty="0">
                <a:solidFill>
                  <a:srgbClr val="002060"/>
                </a:solidFill>
                <a:effectLst/>
                <a:latin typeface="Arial" panose="020B0604020202020204" pitchFamily="34" charset="0"/>
                <a:cs typeface="Arial" panose="020B0604020202020204" pitchFamily="34" charset="0"/>
              </a:rPr>
              <a:t>HUD-approved Housing Counseling Agencies (HCA) are organizations supported or sponsored by HUD and administer housing counseling services across the country.  A HUD-approved HCA is eligible to apply to HUD for grant funding under its Notice of Funding Availability (NOFA).</a:t>
            </a:r>
          </a:p>
          <a:p>
            <a:pPr algn="l"/>
            <a:endParaRPr lang="en-US" sz="2400" b="0" i="0" dirty="0">
              <a:solidFill>
                <a:srgbClr val="002060"/>
              </a:solidFill>
              <a:effectLst/>
              <a:latin typeface="Arial" panose="020B0604020202020204" pitchFamily="34" charset="0"/>
              <a:cs typeface="Arial" panose="020B0604020202020204" pitchFamily="34" charset="0"/>
            </a:endParaRPr>
          </a:p>
          <a:p>
            <a:pPr algn="l"/>
            <a:r>
              <a:rPr lang="en-US" sz="2400" b="0" i="0" dirty="0">
                <a:solidFill>
                  <a:srgbClr val="002060"/>
                </a:solidFill>
                <a:effectLst/>
                <a:latin typeface="Arial" panose="020B0604020202020204" pitchFamily="34" charset="0"/>
                <a:cs typeface="Arial" panose="020B0604020202020204" pitchFamily="34" charset="0"/>
              </a:rPr>
              <a:t>HCAs represent a diverse set of organizations who work among HUD programs including public housing authorities, community housing development organizations (CHDOs), tribally designated housing entities, community development corporations, etc.</a:t>
            </a:r>
          </a:p>
          <a:p>
            <a:pPr algn="l"/>
            <a:endParaRPr lang="en-US" sz="2400" b="0" i="0" dirty="0">
              <a:solidFill>
                <a:srgbClr val="002060"/>
              </a:solidFill>
              <a:effectLst/>
              <a:latin typeface="Arial" panose="020B0604020202020204" pitchFamily="34" charset="0"/>
              <a:cs typeface="Arial" panose="020B0604020202020204" pitchFamily="34" charset="0"/>
            </a:endParaRPr>
          </a:p>
          <a:p>
            <a:pPr algn="l"/>
            <a:endParaRPr lang="en-US" sz="2400" b="0" i="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95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243840" y="579074"/>
            <a:ext cx="7181851" cy="867797"/>
          </a:xfrm>
          <a:prstGeom prst="rect">
            <a:avLst/>
          </a:prstGeom>
        </p:spPr>
        <p:txBody>
          <a:bodyPr>
            <a:noAutofit/>
          </a:bodyPr>
          <a:lstStyle/>
          <a:p>
            <a:pPr algn="ctr"/>
            <a:r>
              <a:rPr lang="en-US" sz="4000" b="1" dirty="0">
                <a:solidFill>
                  <a:srgbClr val="002060"/>
                </a:solidFill>
                <a:latin typeface="Arial" panose="020B0604020202020204" pitchFamily="34" charset="0"/>
                <a:cs typeface="Arial" panose="020B0604020202020204" pitchFamily="34" charset="0"/>
              </a:rPr>
              <a:t>  What - HUD Approved HCA </a:t>
            </a:r>
          </a:p>
        </p:txBody>
      </p:sp>
      <p:sp>
        <p:nvSpPr>
          <p:cNvPr id="5" name="TextBox 4">
            <a:extLst>
              <a:ext uri="{FF2B5EF4-FFF2-40B4-BE49-F238E27FC236}">
                <a16:creationId xmlns:a16="http://schemas.microsoft.com/office/drawing/2014/main" id="{DC73EC83-4710-03A8-8FCF-9EA929BEDC2A}"/>
              </a:ext>
            </a:extLst>
          </p:cNvPr>
          <p:cNvSpPr txBox="1"/>
          <p:nvPr/>
        </p:nvSpPr>
        <p:spPr>
          <a:xfrm>
            <a:off x="1996841" y="1778062"/>
            <a:ext cx="4099159" cy="584775"/>
          </a:xfrm>
          <a:prstGeom prst="rect">
            <a:avLst/>
          </a:prstGeom>
          <a:noFill/>
        </p:spPr>
        <p:txBody>
          <a:bodyPr wrap="square">
            <a:spAutoFit/>
          </a:bodyPr>
          <a:lstStyle/>
          <a:p>
            <a:pPr algn="l"/>
            <a:r>
              <a:rPr lang="en-US" sz="3200" b="1" dirty="0">
                <a:solidFill>
                  <a:srgbClr val="002060"/>
                </a:solidFill>
                <a:latin typeface="Arial" panose="020B0604020202020204" pitchFamily="34" charset="0"/>
                <a:cs typeface="Arial" panose="020B0604020202020204" pitchFamily="34" charset="0"/>
              </a:rPr>
              <a:t>Types of Agencies</a:t>
            </a:r>
            <a:endParaRPr lang="en-US" sz="3200" b="1" i="0" dirty="0">
              <a:solidFill>
                <a:srgbClr val="002060"/>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81FDA54-522A-346F-C507-6FEDEE9C38CD}"/>
              </a:ext>
            </a:extLst>
          </p:cNvPr>
          <p:cNvSpPr txBox="1"/>
          <p:nvPr/>
        </p:nvSpPr>
        <p:spPr>
          <a:xfrm>
            <a:off x="171850" y="2527364"/>
            <a:ext cx="7037939" cy="4893647"/>
          </a:xfrm>
          <a:prstGeom prst="rect">
            <a:avLst/>
          </a:prstGeom>
          <a:noFill/>
        </p:spPr>
        <p:txBody>
          <a:bodyPr wrap="square">
            <a:spAutoFit/>
          </a:bodyPr>
          <a:lstStyle/>
          <a:p>
            <a:pPr algn="l"/>
            <a:r>
              <a:rPr lang="en-US" sz="2600" dirty="0">
                <a:solidFill>
                  <a:srgbClr val="002060"/>
                </a:solidFill>
                <a:latin typeface="Arial" panose="020B0604020202020204" pitchFamily="34" charset="0"/>
                <a:cs typeface="Arial" panose="020B0604020202020204" pitchFamily="34" charset="0"/>
              </a:rPr>
              <a:t>LHCA-Local Housing Counseling Agency</a:t>
            </a:r>
          </a:p>
          <a:p>
            <a:pPr algn="l"/>
            <a:endParaRPr lang="en-US" sz="2600" dirty="0">
              <a:solidFill>
                <a:srgbClr val="002060"/>
              </a:solidFill>
              <a:latin typeface="Arial" panose="020B0604020202020204" pitchFamily="34" charset="0"/>
              <a:cs typeface="Arial" panose="020B0604020202020204" pitchFamily="34" charset="0"/>
            </a:endParaRPr>
          </a:p>
          <a:p>
            <a:pPr algn="l"/>
            <a:r>
              <a:rPr lang="en-US" sz="2600" dirty="0">
                <a:solidFill>
                  <a:srgbClr val="002060"/>
                </a:solidFill>
                <a:latin typeface="Arial" panose="020B0604020202020204" pitchFamily="34" charset="0"/>
                <a:cs typeface="Arial" panose="020B0604020202020204" pitchFamily="34" charset="0"/>
              </a:rPr>
              <a:t>Parents</a:t>
            </a:r>
          </a:p>
          <a:p>
            <a:pPr algn="l"/>
            <a:r>
              <a:rPr lang="en-US" sz="2600" dirty="0">
                <a:solidFill>
                  <a:srgbClr val="002060"/>
                </a:solidFill>
                <a:latin typeface="Arial" panose="020B0604020202020204" pitchFamily="34" charset="0"/>
                <a:cs typeface="Arial" panose="020B0604020202020204" pitchFamily="34" charset="0"/>
              </a:rPr>
              <a:t>           -Intermediaries</a:t>
            </a:r>
          </a:p>
          <a:p>
            <a:pPr algn="l"/>
            <a:r>
              <a:rPr lang="en-US" sz="2600" dirty="0">
                <a:solidFill>
                  <a:srgbClr val="002060"/>
                </a:solidFill>
                <a:latin typeface="Arial" panose="020B0604020202020204" pitchFamily="34" charset="0"/>
                <a:cs typeface="Arial" panose="020B0604020202020204" pitchFamily="34" charset="0"/>
              </a:rPr>
              <a:t>           -SHFA-State Housing Finance Agency </a:t>
            </a:r>
          </a:p>
          <a:p>
            <a:pPr algn="l"/>
            <a:r>
              <a:rPr lang="en-US" sz="2600" dirty="0">
                <a:solidFill>
                  <a:srgbClr val="002060"/>
                </a:solidFill>
                <a:latin typeface="Arial" panose="020B0604020202020204" pitchFamily="34" charset="0"/>
                <a:cs typeface="Arial" panose="020B0604020202020204" pitchFamily="34" charset="0"/>
              </a:rPr>
              <a:t>           -MSO-Multi-State Organizations</a:t>
            </a:r>
          </a:p>
          <a:p>
            <a:pPr algn="l"/>
            <a:endParaRPr lang="en-US" sz="2600" dirty="0">
              <a:solidFill>
                <a:srgbClr val="002060"/>
              </a:solidFill>
              <a:latin typeface="Arial" panose="020B0604020202020204" pitchFamily="34" charset="0"/>
              <a:cs typeface="Arial" panose="020B0604020202020204" pitchFamily="34" charset="0"/>
            </a:endParaRPr>
          </a:p>
          <a:p>
            <a:pPr algn="l"/>
            <a:r>
              <a:rPr lang="en-US" sz="2600" dirty="0">
                <a:solidFill>
                  <a:srgbClr val="002060"/>
                </a:solidFill>
                <a:latin typeface="Arial" panose="020B0604020202020204" pitchFamily="34" charset="0"/>
                <a:cs typeface="Arial" panose="020B0604020202020204" pitchFamily="34" charset="0"/>
              </a:rPr>
              <a:t>MS Housing Counseling Agencies</a:t>
            </a:r>
          </a:p>
          <a:p>
            <a:pPr algn="l"/>
            <a:r>
              <a:rPr lang="en-US" sz="2600" dirty="0">
                <a:solidFill>
                  <a:srgbClr val="002060"/>
                </a:solidFill>
                <a:latin typeface="Arial" panose="020B0604020202020204" pitchFamily="34" charset="0"/>
                <a:cs typeface="Arial" panose="020B0604020202020204" pitchFamily="34" charset="0"/>
              </a:rPr>
              <a:t>1-State Housing Finance Agency</a:t>
            </a:r>
          </a:p>
          <a:p>
            <a:pPr algn="l"/>
            <a:r>
              <a:rPr lang="en-US" sz="2600" dirty="0">
                <a:solidFill>
                  <a:srgbClr val="002060"/>
                </a:solidFill>
                <a:latin typeface="Arial" panose="020B0604020202020204" pitchFamily="34" charset="0"/>
                <a:cs typeface="Arial" panose="020B0604020202020204" pitchFamily="34" charset="0"/>
              </a:rPr>
              <a:t>15-Active Agencies</a:t>
            </a:r>
          </a:p>
          <a:p>
            <a:pPr algn="l"/>
            <a:endParaRPr lang="en-US" sz="2600" dirty="0">
              <a:solidFill>
                <a:srgbClr val="002060"/>
              </a:solidFill>
              <a:latin typeface="Arial" panose="020B0604020202020204" pitchFamily="34" charset="0"/>
              <a:cs typeface="Arial" panose="020B0604020202020204" pitchFamily="34" charset="0"/>
            </a:endParaRPr>
          </a:p>
          <a:p>
            <a:pPr algn="l"/>
            <a:endParaRPr lang="en-US" sz="2600" b="0" i="0" dirty="0">
              <a:solidFill>
                <a:srgbClr val="002060"/>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01176A6-B968-201D-CDB7-57986C768096}"/>
              </a:ext>
            </a:extLst>
          </p:cNvPr>
          <p:cNvPicPr>
            <a:picLocks noChangeAspect="1"/>
          </p:cNvPicPr>
          <p:nvPr/>
        </p:nvPicPr>
        <p:blipFill>
          <a:blip r:embed="rId3">
            <a:duotone>
              <a:prstClr val="black"/>
              <a:schemeClr val="tx2">
                <a:tint val="45000"/>
                <a:satMod val="400000"/>
              </a:schemeClr>
            </a:duotone>
          </a:blip>
          <a:stretch>
            <a:fillRect/>
          </a:stretch>
        </p:blipFill>
        <p:spPr>
          <a:xfrm>
            <a:off x="7209789" y="2544849"/>
            <a:ext cx="4684396" cy="2698346"/>
          </a:xfrm>
          <a:prstGeom prst="ellipse">
            <a:avLst/>
          </a:prstGeom>
          <a:ln>
            <a:noFill/>
          </a:ln>
          <a:effectLst>
            <a:softEdge rad="112500"/>
          </a:effectLst>
        </p:spPr>
      </p:pic>
    </p:spTree>
    <p:extLst>
      <p:ext uri="{BB962C8B-B14F-4D97-AF65-F5344CB8AC3E}">
        <p14:creationId xmlns:p14="http://schemas.microsoft.com/office/powerpoint/2010/main" val="370069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415" y="1349375"/>
            <a:ext cx="5852160" cy="264160"/>
          </a:xfrm>
          <a:prstGeom prst="rect">
            <a:avLst/>
          </a:prstGeom>
          <a:solidFill>
            <a:srgbClr val="97CA68"/>
          </a:solidFill>
          <a:ln w="0" cmpd="sng">
            <a:noFill/>
            <a:prstDash val="solid"/>
          </a:ln>
        </p:spPr>
        <p:txBody>
          <a:bodyPr vert="horz" lIns="0" tIns="0" rIns="0" bIns="0" anchor="t"/>
          <a:lstStyle/>
          <a:p>
            <a:r>
              <a:rPr lang="en-US" dirty="0"/>
              <a:t> </a:t>
            </a:r>
          </a:p>
        </p:txBody>
      </p:sp>
      <p:pic>
        <p:nvPicPr>
          <p:cNvPr id="4" name="Picture 3"/>
          <p:cNvPicPr/>
          <p:nvPr/>
        </p:nvPicPr>
        <p:blipFill>
          <a:blip r:embed="rId2"/>
          <a:stretch>
            <a:fillRect/>
          </a:stretch>
        </p:blipFill>
        <p:spPr>
          <a:xfrm>
            <a:off x="7501255" y="0"/>
            <a:ext cx="4684395" cy="2176145"/>
          </a:xfrm>
          <a:prstGeom prst="rect">
            <a:avLst/>
          </a:prstGeom>
        </p:spPr>
      </p:pic>
      <p:sp>
        <p:nvSpPr>
          <p:cNvPr id="6" name="Text Placeholder 5"/>
          <p:cNvSpPr>
            <a:spLocks noGrp="1"/>
          </p:cNvSpPr>
          <p:nvPr>
            <p:ph type="body" idx="10"/>
          </p:nvPr>
        </p:nvSpPr>
        <p:spPr>
          <a:xfrm>
            <a:off x="6884670" y="1527175"/>
            <a:ext cx="3276600" cy="86360"/>
          </a:xfrm>
          <a:prstGeom prst="rect">
            <a:avLst/>
          </a:prstGeom>
          <a:noFill/>
          <a:ln w="0" cmpd="sng">
            <a:noFill/>
            <a:prstDash val="solid"/>
          </a:ln>
        </p:spPr>
        <p:txBody>
          <a:bodyPr vert="horz" lIns="0" tIns="0" rIns="0" bIns="0" anchor="t">
            <a:normAutofit fontScale="35000" lnSpcReduction="20000"/>
          </a:bodyPr>
          <a:lstStyle/>
          <a:p>
            <a:r>
              <a:rPr lang="en-US" dirty="0"/>
              <a:t> </a:t>
            </a:r>
          </a:p>
        </p:txBody>
      </p:sp>
      <p:sp>
        <p:nvSpPr>
          <p:cNvPr id="12" name="Title 3">
            <a:extLst>
              <a:ext uri="{FF2B5EF4-FFF2-40B4-BE49-F238E27FC236}">
                <a16:creationId xmlns:a16="http://schemas.microsoft.com/office/drawing/2014/main" id="{9B74D232-C109-DC7B-3F11-77C6FEB96DEF}"/>
              </a:ext>
            </a:extLst>
          </p:cNvPr>
          <p:cNvSpPr txBox="1">
            <a:spLocks/>
          </p:cNvSpPr>
          <p:nvPr/>
        </p:nvSpPr>
        <p:spPr>
          <a:xfrm>
            <a:off x="-71121" y="568960"/>
            <a:ext cx="7181851" cy="820010"/>
          </a:xfrm>
          <a:prstGeom prst="rect">
            <a:avLst/>
          </a:prstGeom>
        </p:spPr>
        <p:txBody>
          <a:bodyPr>
            <a:noAutofit/>
          </a:bodyPr>
          <a:lstStyle/>
          <a:p>
            <a:pPr algn="ctr"/>
            <a:r>
              <a:rPr lang="en-US" sz="4000" b="1" dirty="0">
                <a:solidFill>
                  <a:srgbClr val="002060"/>
                </a:solidFill>
                <a:cs typeface="Calibri" panose="020F0502020204030204" pitchFamily="34" charset="0"/>
              </a:rPr>
              <a:t>  What - HUD Approved HCA</a:t>
            </a:r>
            <a:endParaRPr lang="en-US" sz="4000" b="1"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A187B2-7C58-71DE-C0F4-3373790CD063}"/>
              </a:ext>
            </a:extLst>
          </p:cNvPr>
          <p:cNvSpPr txBox="1"/>
          <p:nvPr/>
        </p:nvSpPr>
        <p:spPr>
          <a:xfrm>
            <a:off x="131645" y="1851936"/>
            <a:ext cx="11572675" cy="461665"/>
          </a:xfrm>
          <a:prstGeom prst="rect">
            <a:avLst/>
          </a:prstGeom>
          <a:noFill/>
        </p:spPr>
        <p:txBody>
          <a:bodyPr wrap="square">
            <a:spAutoFit/>
          </a:bodyPr>
          <a:lstStyle/>
          <a:p>
            <a:pPr algn="l"/>
            <a:r>
              <a:rPr lang="en-US" sz="2400" b="1" dirty="0">
                <a:solidFill>
                  <a:srgbClr val="002060"/>
                </a:solidFill>
                <a:latin typeface="Arial" panose="020B0604020202020204" pitchFamily="34" charset="0"/>
                <a:cs typeface="Arial" panose="020B0604020202020204" pitchFamily="34" charset="0"/>
              </a:rPr>
              <a:t>Types of Counseling Services (One-on-One and Education Service Activities)</a:t>
            </a:r>
            <a:endParaRPr lang="en-US" sz="2400" b="1" i="0" dirty="0">
              <a:solidFill>
                <a:srgbClr val="002060"/>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3D8DAF8-3CB8-60C5-A986-40306C2B60D0}"/>
              </a:ext>
            </a:extLst>
          </p:cNvPr>
          <p:cNvPicPr>
            <a:picLocks noChangeAspect="1"/>
          </p:cNvPicPr>
          <p:nvPr/>
        </p:nvPicPr>
        <p:blipFill>
          <a:blip r:embed="rId3"/>
          <a:stretch>
            <a:fillRect/>
          </a:stretch>
        </p:blipFill>
        <p:spPr>
          <a:xfrm>
            <a:off x="9103360" y="2834352"/>
            <a:ext cx="2746375" cy="2723926"/>
          </a:xfrm>
          <a:prstGeom prst="rect">
            <a:avLst/>
          </a:prstGeom>
        </p:spPr>
      </p:pic>
      <p:pic>
        <p:nvPicPr>
          <p:cNvPr id="10" name="Picture 9">
            <a:extLst>
              <a:ext uri="{FF2B5EF4-FFF2-40B4-BE49-F238E27FC236}">
                <a16:creationId xmlns:a16="http://schemas.microsoft.com/office/drawing/2014/main" id="{B521F643-FD55-69FA-7924-ADB29AC4697C}"/>
              </a:ext>
            </a:extLst>
          </p:cNvPr>
          <p:cNvPicPr>
            <a:picLocks noChangeAspect="1"/>
          </p:cNvPicPr>
          <p:nvPr/>
        </p:nvPicPr>
        <p:blipFill>
          <a:blip r:embed="rId4"/>
          <a:stretch>
            <a:fillRect/>
          </a:stretch>
        </p:blipFill>
        <p:spPr>
          <a:xfrm>
            <a:off x="1341120" y="2398152"/>
            <a:ext cx="7181850" cy="2117890"/>
          </a:xfrm>
          <a:prstGeom prst="rect">
            <a:avLst/>
          </a:prstGeom>
        </p:spPr>
      </p:pic>
      <p:pic>
        <p:nvPicPr>
          <p:cNvPr id="13" name="Picture 12">
            <a:extLst>
              <a:ext uri="{FF2B5EF4-FFF2-40B4-BE49-F238E27FC236}">
                <a16:creationId xmlns:a16="http://schemas.microsoft.com/office/drawing/2014/main" id="{2F299419-CF38-EE43-2E5A-33D93604F9D2}"/>
              </a:ext>
            </a:extLst>
          </p:cNvPr>
          <p:cNvPicPr>
            <a:picLocks noChangeAspect="1"/>
          </p:cNvPicPr>
          <p:nvPr/>
        </p:nvPicPr>
        <p:blipFill>
          <a:blip r:embed="rId5"/>
          <a:stretch>
            <a:fillRect/>
          </a:stretch>
        </p:blipFill>
        <p:spPr>
          <a:xfrm>
            <a:off x="1388745" y="4569815"/>
            <a:ext cx="7673975" cy="2117890"/>
          </a:xfrm>
          <a:prstGeom prst="rect">
            <a:avLst/>
          </a:prstGeom>
        </p:spPr>
      </p:pic>
    </p:spTree>
    <p:extLst>
      <p:ext uri="{BB962C8B-B14F-4D97-AF65-F5344CB8AC3E}">
        <p14:creationId xmlns:p14="http://schemas.microsoft.com/office/powerpoint/2010/main" val="2135564552"/>
      </p:ext>
    </p:extLst>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TotalTime>
  <Words>1145</Words>
  <Application>Microsoft Office PowerPoint</Application>
  <PresentationFormat>Custom</PresentationFormat>
  <Paragraphs>148</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Calibri</vt:lpstr>
      <vt:lpstr>Gill Sans MT</vt:lpstr>
      <vt:lpstr>Open Sans</vt:lpstr>
      <vt:lpstr>Symbol</vt:lpstr>
      <vt:lpstr>Times New Roman</vt:lpstr>
      <vt:lpstr>Verdana</vt:lpstr>
      <vt:lpstr>Wingdings</vt:lpstr>
      <vt:lpstr>default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Yanetta</dc:creator>
  <cp:lastModifiedBy>Julie Brooks</cp:lastModifiedBy>
  <cp:revision>3</cp:revision>
  <dcterms:created xsi:type="dcterms:W3CDTF">2024-04-01T19:49:27Z</dcterms:created>
  <dcterms:modified xsi:type="dcterms:W3CDTF">2024-04-15T15:54:00Z</dcterms:modified>
</cp:coreProperties>
</file>